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0"/>
  </p:notesMasterIdLst>
  <p:sldIdLst>
    <p:sldId id="445" r:id="rId2"/>
    <p:sldId id="269" r:id="rId3"/>
    <p:sldId id="263" r:id="rId4"/>
    <p:sldId id="265" r:id="rId5"/>
    <p:sldId id="266" r:id="rId6"/>
    <p:sldId id="286" r:id="rId7"/>
    <p:sldId id="446" r:id="rId8"/>
    <p:sldId id="694" r:id="rId9"/>
    <p:sldId id="278" r:id="rId10"/>
    <p:sldId id="279" r:id="rId11"/>
    <p:sldId id="280" r:id="rId12"/>
    <p:sldId id="281" r:id="rId13"/>
    <p:sldId id="734" r:id="rId14"/>
    <p:sldId id="277" r:id="rId15"/>
    <p:sldId id="682" r:id="rId16"/>
    <p:sldId id="420" r:id="rId17"/>
    <p:sldId id="268" r:id="rId18"/>
    <p:sldId id="292" r:id="rId19"/>
    <p:sldId id="696" r:id="rId20"/>
    <p:sldId id="695" r:id="rId21"/>
    <p:sldId id="697" r:id="rId22"/>
    <p:sldId id="709" r:id="rId23"/>
    <p:sldId id="710" r:id="rId24"/>
    <p:sldId id="711" r:id="rId25"/>
    <p:sldId id="712" r:id="rId26"/>
    <p:sldId id="713" r:id="rId27"/>
    <p:sldId id="698" r:id="rId28"/>
    <p:sldId id="714" r:id="rId29"/>
    <p:sldId id="715" r:id="rId30"/>
    <p:sldId id="716" r:id="rId31"/>
    <p:sldId id="717" r:id="rId32"/>
    <p:sldId id="699" r:id="rId33"/>
    <p:sldId id="718" r:id="rId34"/>
    <p:sldId id="719" r:id="rId35"/>
    <p:sldId id="720" r:id="rId36"/>
    <p:sldId id="721" r:id="rId37"/>
    <p:sldId id="732" r:id="rId38"/>
    <p:sldId id="700" r:id="rId39"/>
    <p:sldId id="722" r:id="rId40"/>
    <p:sldId id="723" r:id="rId41"/>
    <p:sldId id="724" r:id="rId42"/>
    <p:sldId id="725" r:id="rId43"/>
    <p:sldId id="726" r:id="rId44"/>
    <p:sldId id="701" r:id="rId45"/>
    <p:sldId id="727" r:id="rId46"/>
    <p:sldId id="728" r:id="rId47"/>
    <p:sldId id="729" r:id="rId48"/>
    <p:sldId id="730" r:id="rId49"/>
    <p:sldId id="731" r:id="rId50"/>
    <p:sldId id="702" r:id="rId51"/>
    <p:sldId id="735" r:id="rId52"/>
    <p:sldId id="736" r:id="rId53"/>
    <p:sldId id="737" r:id="rId54"/>
    <p:sldId id="744" r:id="rId55"/>
    <p:sldId id="738" r:id="rId56"/>
    <p:sldId id="739" r:id="rId57"/>
    <p:sldId id="745" r:id="rId58"/>
    <p:sldId id="740" r:id="rId59"/>
    <p:sldId id="741" r:id="rId60"/>
    <p:sldId id="746" r:id="rId61"/>
    <p:sldId id="742" r:id="rId62"/>
    <p:sldId id="743" r:id="rId63"/>
    <p:sldId id="692" r:id="rId64"/>
    <p:sldId id="614" r:id="rId65"/>
    <p:sldId id="693" r:id="rId66"/>
    <p:sldId id="707" r:id="rId67"/>
    <p:sldId id="708" r:id="rId68"/>
    <p:sldId id="706" r:id="rId69"/>
    <p:sldId id="703" r:id="rId70"/>
    <p:sldId id="704" r:id="rId71"/>
    <p:sldId id="705" r:id="rId72"/>
    <p:sldId id="411" r:id="rId73"/>
    <p:sldId id="443" r:id="rId74"/>
    <p:sldId id="444" r:id="rId75"/>
    <p:sldId id="438" r:id="rId76"/>
    <p:sldId id="287" r:id="rId77"/>
    <p:sldId id="429" r:id="rId78"/>
    <p:sldId id="285" r:id="rId79"/>
  </p:sldIdLst>
  <p:sldSz cx="12192000" cy="6858000"/>
  <p:notesSz cx="6858000" cy="9144000"/>
  <p:embeddedFontLst>
    <p:embeddedFont>
      <p:font typeface="Proxima Nova Medium" panose="020B0604020202020204" charset="0"/>
      <p:regular r:id="rId81"/>
      <p:italic r:id="rId82"/>
    </p:embeddedFont>
    <p:embeddedFont>
      <p:font typeface="Microsoft Sans Serif" panose="020B0604020202020204" pitchFamily="34" charset="0"/>
      <p:regular r:id="rId83"/>
    </p:embeddedFont>
    <p:embeddedFont>
      <p:font typeface="Proxima Nova" panose="020B0604020202020204" charset="0"/>
      <p:regular r:id="rId84"/>
      <p:bold r:id="rId85"/>
      <p:italic r:id="rId86"/>
      <p:boldItalic r:id="rId87"/>
    </p:embeddedFont>
    <p:embeddedFont>
      <p:font typeface="Proxima Nova Light" panose="02000506030000020004" charset="0"/>
      <p:regular r:id="rId88"/>
      <p:bold r:id="rId89"/>
      <p:italic r:id="rId90"/>
      <p:boldItalic r:id="rId91"/>
    </p:embeddedFont>
    <p:embeddedFont>
      <p:font typeface="Verdana" panose="020B0604030504040204" pitchFamily="34" charset="0"/>
      <p:regular r:id="rId92"/>
      <p:bold r:id="rId93"/>
      <p:italic r:id="rId94"/>
      <p:boldItalic r:id="rId95"/>
    </p:embeddedFont>
    <p:embeddedFont>
      <p:font typeface="Calibri" panose="020F0502020204030204" pitchFamily="34" charset="0"/>
      <p:regular r:id="rId96"/>
      <p:bold r:id="rId97"/>
      <p:italic r:id="rId98"/>
      <p:boldItalic r:id="rId99"/>
    </p:embeddedFont>
    <p:embeddedFont>
      <p:font typeface="Proxima Nova Semibold" panose="02000506030000020004" charset="0"/>
      <p:regular r:id="rId100"/>
      <p:bold r:id="rId101"/>
      <p:italic r:id="rId102"/>
      <p:boldItalic r:id="rId10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99"/>
    <a:srgbClr val="C32420"/>
    <a:srgbClr val="0C359C"/>
    <a:srgbClr val="0054A6"/>
    <a:srgbClr val="012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9" autoAdjust="0"/>
    <p:restoredTop sz="93665"/>
  </p:normalViewPr>
  <p:slideViewPr>
    <p:cSldViewPr snapToGrid="0">
      <p:cViewPr varScale="1">
        <p:scale>
          <a:sx n="70" d="100"/>
          <a:sy n="70" d="100"/>
        </p:scale>
        <p:origin x="-608" y="-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4.fntdata"/><Relationship Id="rId89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font" Target="fonts/font7.fntdata"/><Relationship Id="rId102" Type="http://schemas.openxmlformats.org/officeDocument/2006/relationships/font" Target="fonts/font2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2.fntdata"/><Relationship Id="rId90" Type="http://schemas.openxmlformats.org/officeDocument/2006/relationships/font" Target="fonts/font10.fntdata"/><Relationship Id="rId95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font" Target="fonts/font20.fntdata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5.fntdata"/><Relationship Id="rId93" Type="http://schemas.openxmlformats.org/officeDocument/2006/relationships/font" Target="fonts/font13.fntdata"/><Relationship Id="rId98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2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3.fntdata"/><Relationship Id="rId88" Type="http://schemas.openxmlformats.org/officeDocument/2006/relationships/font" Target="fonts/font8.fntdata"/><Relationship Id="rId91" Type="http://schemas.openxmlformats.org/officeDocument/2006/relationships/font" Target="fonts/font11.fntdata"/><Relationship Id="rId96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1.fntdata"/><Relationship Id="rId86" Type="http://schemas.openxmlformats.org/officeDocument/2006/relationships/font" Target="fonts/font6.fntdata"/><Relationship Id="rId94" Type="http://schemas.openxmlformats.org/officeDocument/2006/relationships/font" Target="fonts/font14.fntdata"/><Relationship Id="rId99" Type="http://schemas.openxmlformats.org/officeDocument/2006/relationships/font" Target="fonts/font19.fntdata"/><Relationship Id="rId101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7.fntdata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72F46-6867-E54A-99DA-225A15AAC47F}" type="datetimeFigureOut">
              <a:rPr lang="ru-RU" smtClean="0"/>
              <a:t>06.12.2019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D3AC0-14D5-D044-8E62-C6F6D83E56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19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9D8ED3-2F02-3148-95E7-DD72FD87E2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575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573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263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121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588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11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>
            <a:extLst>
              <a:ext uri="{FF2B5EF4-FFF2-40B4-BE49-F238E27FC236}">
                <a16:creationId xmlns:a16="http://schemas.microsoft.com/office/drawing/2014/main" xmlns="" id="{560992C8-D9AF-49D7-823E-E3FF146CF3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0175" y="738188"/>
            <a:ext cx="6550025" cy="3684587"/>
          </a:xfrm>
          <a:ln/>
        </p:spPr>
      </p:sp>
      <p:sp>
        <p:nvSpPr>
          <p:cNvPr id="56323" name="Заметки 2">
            <a:extLst>
              <a:ext uri="{FF2B5EF4-FFF2-40B4-BE49-F238E27FC236}">
                <a16:creationId xmlns:a16="http://schemas.microsoft.com/office/drawing/2014/main" xmlns="" id="{295F35AF-8283-432D-85A5-4B55338B8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Times New Roman" panose="02020603050405020304" pitchFamily="18" charset="0"/>
            </a:endParaRPr>
          </a:p>
        </p:txBody>
      </p:sp>
      <p:sp>
        <p:nvSpPr>
          <p:cNvPr id="56324" name="Номер слайда 3">
            <a:extLst>
              <a:ext uri="{FF2B5EF4-FFF2-40B4-BE49-F238E27FC236}">
                <a16:creationId xmlns:a16="http://schemas.microsoft.com/office/drawing/2014/main" xmlns="" id="{167703F7-EC20-4A48-BEDC-B3B8480A98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fld id="{F115D972-6052-4942-BDE9-9DEE88B7716B}" type="slidenum">
              <a:rPr lang="ru-RU" altLang="ru-RU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64</a:t>
            </a:fld>
            <a:endParaRPr lang="ru-RU" altLang="ru-RU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56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168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054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2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230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6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88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464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D3AC0-14D5-D044-8E62-C6F6D83E563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073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44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50180A4-2863-F943-AF41-6DC51B6054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45" y="349070"/>
            <a:ext cx="1093295" cy="1079397"/>
          </a:xfrm>
          <a:prstGeom prst="rect">
            <a:avLst/>
          </a:prstGeom>
        </p:spPr>
      </p:pic>
      <p:sp>
        <p:nvSpPr>
          <p:cNvPr id="7" name="Rectangle 35">
            <a:extLst>
              <a:ext uri="{FF2B5EF4-FFF2-40B4-BE49-F238E27FC236}">
                <a16:creationId xmlns:a16="http://schemas.microsoft.com/office/drawing/2014/main" xmlns="" id="{1E2B2221-4FB3-DE4C-A035-9A5D934AA178}"/>
              </a:ext>
            </a:extLst>
          </p:cNvPr>
          <p:cNvSpPr/>
          <p:nvPr userDrawn="1"/>
        </p:nvSpPr>
        <p:spPr>
          <a:xfrm>
            <a:off x="-12032" y="6509084"/>
            <a:ext cx="357775" cy="36094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C283FB26-2861-914D-A101-F628D7F74167}" type="slidenum">
              <a:rPr lang="en-US" sz="1000" smtClean="0">
                <a:latin typeface="Proxima Nova Light" panose="02000506030000020004" pitchFamily="2" charset="0"/>
              </a:rPr>
              <a:t>‹#›</a:t>
            </a:fld>
            <a:endParaRPr lang="ru-RU" sz="1000" dirty="0">
              <a:latin typeface="Proxima Nova Light" panose="02000506030000020004" pitchFamily="2" charset="0"/>
            </a:endParaRPr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xmlns="" id="{A19CE799-1365-3E4D-A057-C9E3D7224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5026" y="374009"/>
            <a:ext cx="9688773" cy="104928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4000" b="1" i="0">
                <a:latin typeface="Proxima Nova Semibold" panose="02000506030000020004" pitchFamily="2" charset="0"/>
              </a:defRPr>
            </a:lvl1pPr>
          </a:lstStyle>
          <a:p>
            <a:r>
              <a:rPr lang="ru-RU" dirty="0"/>
              <a:t>НАЖМИТЕ</a:t>
            </a:r>
            <a:br>
              <a:rPr lang="ru-RU" dirty="0"/>
            </a:br>
            <a:r>
              <a:rPr lang="ru-RU" dirty="0"/>
              <a:t>ДЛЯ РЕДАКТИРОВАНИЯ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DB2EEBD-D3AD-FD4F-B5EF-3813E4A1E6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973" y="333369"/>
            <a:ext cx="1808284" cy="27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9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5">
            <a:extLst>
              <a:ext uri="{FF2B5EF4-FFF2-40B4-BE49-F238E27FC236}">
                <a16:creationId xmlns:a16="http://schemas.microsoft.com/office/drawing/2014/main" xmlns="" id="{E22EC634-AEC6-7B4A-8387-BE791C753911}"/>
              </a:ext>
            </a:extLst>
          </p:cNvPr>
          <p:cNvSpPr/>
          <p:nvPr userDrawn="1"/>
        </p:nvSpPr>
        <p:spPr>
          <a:xfrm>
            <a:off x="-12032" y="6509084"/>
            <a:ext cx="357775" cy="36094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C283FB26-2861-914D-A101-F628D7F74167}" type="slidenum">
              <a:rPr lang="en-US" sz="1000" smtClean="0">
                <a:latin typeface="Proxima Nova Light" panose="02000506030000020004" pitchFamily="2" charset="0"/>
              </a:rPr>
              <a:t>‹#›</a:t>
            </a:fld>
            <a:endParaRPr lang="ru-RU" sz="1000" dirty="0">
              <a:latin typeface="Proxima Nova Light" panose="0200050603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B36E3D-02D3-4B4E-BFC8-51CA0FCEFD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973" y="333369"/>
            <a:ext cx="1808284" cy="27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4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7" Type="http://schemas.openxmlformats.org/officeDocument/2006/relationships/image" Target="../media/image76.tif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tiff"/><Relationship Id="rId5" Type="http://schemas.openxmlformats.org/officeDocument/2006/relationships/image" Target="../media/image74.tiff"/><Relationship Id="rId4" Type="http://schemas.openxmlformats.org/officeDocument/2006/relationships/image" Target="../media/image73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11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f"/><Relationship Id="rId3" Type="http://schemas.openxmlformats.org/officeDocument/2006/relationships/image" Target="../media/image4.tiff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image" Target="../media/image6.tiff"/><Relationship Id="rId4" Type="http://schemas.openxmlformats.org/officeDocument/2006/relationships/image" Target="../media/image5.tiff"/><Relationship Id="rId9" Type="http://schemas.openxmlformats.org/officeDocument/2006/relationships/image" Target="../media/image10.tif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tiff"/><Relationship Id="rId3" Type="http://schemas.openxmlformats.org/officeDocument/2006/relationships/image" Target="../media/image85.png"/><Relationship Id="rId7" Type="http://schemas.openxmlformats.org/officeDocument/2006/relationships/image" Target="../media/image89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tiff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tiff"/><Relationship Id="rId4" Type="http://schemas.openxmlformats.org/officeDocument/2006/relationships/image" Target="../media/image4.tiff"/><Relationship Id="rId9" Type="http://schemas.openxmlformats.org/officeDocument/2006/relationships/image" Target="../media/image2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tif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4.png"/><Relationship Id="rId4" Type="http://schemas.openxmlformats.org/officeDocument/2006/relationships/image" Target="../media/image93.tif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94.png"/><Relationship Id="rId4" Type="http://schemas.openxmlformats.org/officeDocument/2006/relationships/image" Target="../media/image93.tif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microsoft.com/office/2007/relationships/hdphoto" Target="../media/hdphoto2.wdp"/><Relationship Id="rId4" Type="http://schemas.openxmlformats.org/officeDocument/2006/relationships/image" Target="../media/image95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.emf"/><Relationship Id="rId7" Type="http://schemas.openxmlformats.org/officeDocument/2006/relationships/image" Target="../media/image29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10" Type="http://schemas.openxmlformats.org/officeDocument/2006/relationships/image" Target="../media/image32.png"/><Relationship Id="rId4" Type="http://schemas.openxmlformats.org/officeDocument/2006/relationships/image" Target="../media/image11.png"/><Relationship Id="rId9" Type="http://schemas.openxmlformats.org/officeDocument/2006/relationships/image" Target="../media/image3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microsoft.com/office/2007/relationships/hdphoto" Target="../media/hdphoto4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microsoft.com/office/2007/relationships/hdphoto" Target="../media/hdphoto3.wdp"/><Relationship Id="rId4" Type="http://schemas.openxmlformats.org/officeDocument/2006/relationships/image" Target="../media/image96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s://roskachestvo.gov.ru/awar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tif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3" Type="http://schemas.openxmlformats.org/officeDocument/2006/relationships/image" Target="../media/image2.emf"/><Relationship Id="rId7" Type="http://schemas.openxmlformats.org/officeDocument/2006/relationships/image" Target="../media/image107.emf"/><Relationship Id="rId12" Type="http://schemas.openxmlformats.org/officeDocument/2006/relationships/image" Target="../media/image32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emf"/><Relationship Id="rId11" Type="http://schemas.openxmlformats.org/officeDocument/2006/relationships/image" Target="../media/image110.png"/><Relationship Id="rId5" Type="http://schemas.openxmlformats.org/officeDocument/2006/relationships/image" Target="../media/image27.emf"/><Relationship Id="rId10" Type="http://schemas.openxmlformats.org/officeDocument/2006/relationships/image" Target="../media/image31.png"/><Relationship Id="rId4" Type="http://schemas.openxmlformats.org/officeDocument/2006/relationships/image" Target="../media/image1.emf"/><Relationship Id="rId9" Type="http://schemas.openxmlformats.org/officeDocument/2006/relationships/image" Target="../media/image109.tiff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png"/><Relationship Id="rId18" Type="http://schemas.openxmlformats.org/officeDocument/2006/relationships/image" Target="../media/image51.jpeg"/><Relationship Id="rId3" Type="http://schemas.openxmlformats.org/officeDocument/2006/relationships/image" Target="../media/image36.png"/><Relationship Id="rId21" Type="http://schemas.openxmlformats.org/officeDocument/2006/relationships/image" Target="../media/image54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tif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9.png"/><Relationship Id="rId20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jpeg"/><Relationship Id="rId5" Type="http://schemas.openxmlformats.org/officeDocument/2006/relationships/image" Target="../media/image38.png"/><Relationship Id="rId15" Type="http://schemas.openxmlformats.org/officeDocument/2006/relationships/image" Target="../media/image48.jpeg"/><Relationship Id="rId23" Type="http://schemas.openxmlformats.org/officeDocument/2006/relationships/image" Target="../media/image56.png"/><Relationship Id="rId10" Type="http://schemas.openxmlformats.org/officeDocument/2006/relationships/image" Target="../media/image43.png"/><Relationship Id="rId19" Type="http://schemas.openxmlformats.org/officeDocument/2006/relationships/image" Target="../media/image52.jpeg"/><Relationship Id="rId4" Type="http://schemas.openxmlformats.org/officeDocument/2006/relationships/image" Target="../media/image37.png"/><Relationship Id="rId9" Type="http://schemas.openxmlformats.org/officeDocument/2006/relationships/image" Target="../media/image42.jpg"/><Relationship Id="rId14" Type="http://schemas.openxmlformats.org/officeDocument/2006/relationships/image" Target="../media/image47.jpeg"/><Relationship Id="rId22" Type="http://schemas.openxmlformats.org/officeDocument/2006/relationships/image" Target="../media/image5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975FDEA-4259-7448-BA13-514E29D7F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09117E0-4066-8749-B647-849D7E25EAED}"/>
              </a:ext>
            </a:extLst>
          </p:cNvPr>
          <p:cNvSpPr/>
          <p:nvPr/>
        </p:nvSpPr>
        <p:spPr>
          <a:xfrm>
            <a:off x="7015844" y="2502355"/>
            <a:ext cx="4430485" cy="286294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ru-RU" sz="2400" b="1" spc="133" dirty="0">
                <a:solidFill>
                  <a:srgbClr val="0C359C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Семинар «Конкурс на соискание премий Правительства Российской Федерации в области качества»</a:t>
            </a:r>
          </a:p>
          <a:p>
            <a:pPr algn="ctr">
              <a:lnSpc>
                <a:spcPct val="110000"/>
              </a:lnSpc>
            </a:pPr>
            <a:r>
              <a:rPr lang="ru-RU" sz="2400" b="1" spc="133" dirty="0">
                <a:solidFill>
                  <a:srgbClr val="0C359C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г. Челябинск, </a:t>
            </a:r>
          </a:p>
          <a:p>
            <a:pPr algn="ctr">
              <a:lnSpc>
                <a:spcPct val="110000"/>
              </a:lnSpc>
            </a:pPr>
            <a:r>
              <a:rPr lang="ru-RU" sz="2400" b="1" spc="133" dirty="0">
                <a:solidFill>
                  <a:srgbClr val="0C359C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6 декабря 2019 года</a:t>
            </a:r>
            <a:endParaRPr lang="en-US" sz="2400" b="1" spc="133" dirty="0">
              <a:solidFill>
                <a:srgbClr val="0C359C"/>
              </a:solidFill>
              <a:latin typeface="Proxima Nova" panose="02000506030000020004" pitchFamily="2" charset="0"/>
              <a:ea typeface="Source Sans Pro" panose="020B050303040302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298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ÐÐ°ÑÑÐ¸Ð½ÐºÐ¸ Ð¿Ð¾ Ð·Ð°Ð¿ÑÐ¾ÑÑ Ð¾Ð¾Ð¾ ÑÐµÐ²ÐµÐ»">
            <a:extLst>
              <a:ext uri="{FF2B5EF4-FFF2-40B4-BE49-F238E27FC236}">
                <a16:creationId xmlns:a16="http://schemas.microsoft.com/office/drawing/2014/main" xmlns="" id="{348D88CD-7B01-0E4B-8D2A-473DCDB52D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2" r="37289"/>
          <a:stretch/>
        </p:blipFill>
        <p:spPr bwMode="auto">
          <a:xfrm>
            <a:off x="6096000" y="2630224"/>
            <a:ext cx="5750252" cy="387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6E3F14F-AC72-C44F-87ED-2C951F22D213}"/>
              </a:ext>
            </a:extLst>
          </p:cNvPr>
          <p:cNvSpPr/>
          <p:nvPr/>
        </p:nvSpPr>
        <p:spPr>
          <a:xfrm>
            <a:off x="10220960" y="2897033"/>
            <a:ext cx="1391920" cy="12395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730373-8756-4D40-899B-D3AE670BC7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-35" r="-50000" b="35"/>
          <a:stretch/>
        </p:blipFill>
        <p:spPr>
          <a:xfrm>
            <a:off x="345741" y="2630223"/>
            <a:ext cx="11500511" cy="38787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5EC901D-5F85-CC41-8512-A304660C6814}"/>
              </a:ext>
            </a:extLst>
          </p:cNvPr>
          <p:cNvSpPr/>
          <p:nvPr/>
        </p:nvSpPr>
        <p:spPr>
          <a:xfrm rot="10800000" flipV="1">
            <a:off x="345742" y="1776758"/>
            <a:ext cx="11500817" cy="574134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0355" marR="511809" algn="ctr">
              <a:lnSpc>
                <a:spcPct val="101600"/>
              </a:lnSpc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 panose="020B0604020202020204" pitchFamily="34" charset="0"/>
              </a:rPr>
              <a:t>ООО «ХЕВЕЛ»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A1C4A01-3DC9-2C49-9858-E0F82690D675}"/>
              </a:ext>
            </a:extLst>
          </p:cNvPr>
          <p:cNvSpPr/>
          <p:nvPr/>
        </p:nvSpPr>
        <p:spPr>
          <a:xfrm>
            <a:off x="660399" y="2724313"/>
            <a:ext cx="5395111" cy="36498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РЕАЛИЗУЕТСЯ ПОЛИТИКА ИМПОРТОЗАМЕЩЕНИЯ</a:t>
            </a:r>
            <a:r>
              <a:rPr lang="en-US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  </a:t>
            </a:r>
            <a:endParaRPr lang="ru-RU" sz="2000" b="1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по сырью и другим материалам, за 2013-2017 гг. эффект более 65 млн. руб.</a:t>
            </a:r>
          </a:p>
          <a:p>
            <a:endParaRPr lang="ru-RU" sz="2000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СТАРТОВАЛ ПРОЦЕСС ВНЕДРЕНИЯ ИНСТРУМЕНТОВ БЕРЕЖЛИВОГО ПРОИЗВОДСТВА </a:t>
            </a:r>
          </a:p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за 7 месяцев 2017 года эффект более 200 млн. руб.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67D68CA-D0CB-ED4C-8C70-AA9C238991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080" y="3346934"/>
            <a:ext cx="1271838" cy="3817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5141C4-D316-0F41-9040-B38014CCD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КЕЙСЫ УСПЕШНЫХ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3715429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63FA98-F167-094B-85F7-B47EF30C2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508" y="2630222"/>
            <a:ext cx="5823751" cy="38787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730373-8756-4D40-899B-D3AE670BC7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-35" b="35"/>
          <a:stretch/>
        </p:blipFill>
        <p:spPr>
          <a:xfrm>
            <a:off x="345741" y="2630223"/>
            <a:ext cx="5750259" cy="38787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5EC901D-5F85-CC41-8512-A304660C6814}"/>
              </a:ext>
            </a:extLst>
          </p:cNvPr>
          <p:cNvSpPr/>
          <p:nvPr/>
        </p:nvSpPr>
        <p:spPr>
          <a:xfrm rot="10800000" flipV="1">
            <a:off x="345742" y="1776758"/>
            <a:ext cx="11500817" cy="574134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0355" marR="511809" algn="ctr">
              <a:lnSpc>
                <a:spcPct val="101600"/>
              </a:lnSpc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 panose="020B0604020202020204" pitchFamily="34" charset="0"/>
              </a:rPr>
              <a:t>ОДК</a:t>
            </a:r>
            <a:r>
              <a:rPr lang="en-US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 panose="020B0604020202020204" pitchFamily="34" charset="0"/>
              </a:rPr>
              <a:t>-</a:t>
            </a: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 panose="020B0604020202020204" pitchFamily="34" charset="0"/>
              </a:rPr>
              <a:t>САТУРН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A1C4A01-3DC9-2C49-9858-E0F82690D675}"/>
              </a:ext>
            </a:extLst>
          </p:cNvPr>
          <p:cNvSpPr/>
          <p:nvPr/>
        </p:nvSpPr>
        <p:spPr>
          <a:xfrm>
            <a:off x="640079" y="2859044"/>
            <a:ext cx="5303521" cy="36498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СНИЖЕНИЕ СРЕДНЕГО КОЛИЧЕСТВА НЕСООТВЕТСТВИЙ </a:t>
            </a:r>
            <a:r>
              <a:rPr lang="en-US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на 1 проверку по результатам внешних аудитов с 22,2 до 5,8 за последние</a:t>
            </a:r>
            <a:r>
              <a:rPr lang="en-US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4 года</a:t>
            </a:r>
            <a:endParaRPr lang="ru-RU" sz="2000" b="1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endParaRPr lang="ru-RU" sz="2000" b="1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РОСТ КОЛИЧЕСТВА ПОДАННЫХ ПРЕДЛОЖЕНИЙ ПО УЛУЧШЕНИЮ</a:t>
            </a:r>
            <a:r>
              <a:rPr lang="en-US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со стороны сотрудников со 170 в 2015 году до 1316 в 2017 году</a:t>
            </a:r>
          </a:p>
          <a:p>
            <a:endParaRPr lang="ru-RU" sz="2300" b="1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DAFF9B3-F9A0-D34C-8B04-54F115BD0F7C}"/>
              </a:ext>
            </a:extLst>
          </p:cNvPr>
          <p:cNvSpPr/>
          <p:nvPr/>
        </p:nvSpPr>
        <p:spPr>
          <a:xfrm>
            <a:off x="10220960" y="2897033"/>
            <a:ext cx="1391920" cy="12395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AD29137-AB2E-3841-B23B-4AA2A70F19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2560" y="3305170"/>
            <a:ext cx="1952943" cy="463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76376ADA-E625-5D41-994D-4F2221ED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026" y="374009"/>
            <a:ext cx="9688773" cy="1049284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КЕЙСЫ УСПЕШНЫХ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2226301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63D49B5-29A9-014A-9E0F-C332E8EE6C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614" r="23764"/>
          <a:stretch/>
        </p:blipFill>
        <p:spPr>
          <a:xfrm>
            <a:off x="6096000" y="2630223"/>
            <a:ext cx="5750259" cy="38787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730373-8756-4D40-899B-D3AE670BC7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-35" b="35"/>
          <a:stretch/>
        </p:blipFill>
        <p:spPr>
          <a:xfrm>
            <a:off x="345741" y="2630223"/>
            <a:ext cx="5750259" cy="387870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5EC901D-5F85-CC41-8512-A304660C6814}"/>
              </a:ext>
            </a:extLst>
          </p:cNvPr>
          <p:cNvSpPr/>
          <p:nvPr/>
        </p:nvSpPr>
        <p:spPr>
          <a:xfrm rot="10800000" flipV="1">
            <a:off x="345742" y="1776758"/>
            <a:ext cx="11500817" cy="574134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0355" marR="511809" algn="ctr">
              <a:lnSpc>
                <a:spcPct val="101600"/>
              </a:lnSpc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 panose="020B0604020202020204" pitchFamily="34" charset="0"/>
              </a:rPr>
              <a:t>ООО «ТАТНЕФТЬ АЗС-ЦЕНТР»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A1C4A01-3DC9-2C49-9858-E0F82690D675}"/>
              </a:ext>
            </a:extLst>
          </p:cNvPr>
          <p:cNvSpPr/>
          <p:nvPr/>
        </p:nvSpPr>
        <p:spPr>
          <a:xfrm>
            <a:off x="609600" y="2744632"/>
            <a:ext cx="5303521" cy="36498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МЕТОДЫ БЕРЕЖЛИВОГО ПРОИЗВОДСТВА ВНЕДРЯЮТСЯ ВО ВСЕХ ФИЛИАЛАХ</a:t>
            </a: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 (5</a:t>
            </a:r>
            <a:r>
              <a:rPr lang="en-US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S, </a:t>
            </a: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поток создания ценности, всеобщее обслуживание оборудования, визуализация, </a:t>
            </a:r>
            <a:r>
              <a:rPr lang="ru-RU" sz="2000" dirty="0" err="1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канбан</a:t>
            </a: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и другие)</a:t>
            </a:r>
          </a:p>
          <a:p>
            <a:endParaRPr lang="ru-RU" sz="2000" b="1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ПО ВСЕМ РАБОЧИМ ОПЕРАЦИЯМ </a:t>
            </a: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разработаны стандартные рабочие инструкции, сняты обучающие фильмы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DAFF9B3-F9A0-D34C-8B04-54F115BD0F7C}"/>
              </a:ext>
            </a:extLst>
          </p:cNvPr>
          <p:cNvSpPr/>
          <p:nvPr/>
        </p:nvSpPr>
        <p:spPr>
          <a:xfrm>
            <a:off x="10220960" y="2897033"/>
            <a:ext cx="1391920" cy="12395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pic>
        <p:nvPicPr>
          <p:cNvPr id="14" name="Picture 2" descr="ÐÐ°ÑÑÐ¸Ð½ÐºÐ¸ Ð¿Ð¾ Ð·Ð°Ð¿ÑÐ¾ÑÑ ÑÐ°ÑÐ½ÐµÑÑÑ Ð°Ð·Ñ ÑÐµÐ½ÑÑ">
            <a:extLst>
              <a:ext uri="{FF2B5EF4-FFF2-40B4-BE49-F238E27FC236}">
                <a16:creationId xmlns:a16="http://schemas.microsoft.com/office/drawing/2014/main" xmlns="" id="{1CC5D5B9-B0ED-8245-B4B9-0B3EEA2C2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630" y="3102864"/>
            <a:ext cx="1364950" cy="102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E8C9A543-FD86-F845-B18B-8B9DF30D9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026" y="374009"/>
            <a:ext cx="9688773" cy="1049284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КЕЙСЫ УСПЕШНЫХ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1266971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5">
            <a:extLst>
              <a:ext uri="{FF2B5EF4-FFF2-40B4-BE49-F238E27FC236}">
                <a16:creationId xmlns:a16="http://schemas.microsoft.com/office/drawing/2014/main" xmlns="" id="{4A0FBB9B-8320-44F7-86D3-6750D698D220}"/>
              </a:ext>
            </a:extLst>
          </p:cNvPr>
          <p:cNvSpPr/>
          <p:nvPr/>
        </p:nvSpPr>
        <p:spPr>
          <a:xfrm>
            <a:off x="1665027" y="347906"/>
            <a:ext cx="7865835" cy="114890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r>
              <a:rPr lang="ru-RU" sz="3733" b="1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Semibold" panose="02000506030000020004" pitchFamily="2" charset="0"/>
              </a:rPr>
              <a:t>КЕЙСЫ УСПЕШНЫХ ОРГАНИЗАЦИЙ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xmlns="" id="{77B4E509-1F19-4D5B-B415-81C0AB4FA552}"/>
              </a:ext>
            </a:extLst>
          </p:cNvPr>
          <p:cNvSpPr/>
          <p:nvPr/>
        </p:nvSpPr>
        <p:spPr>
          <a:xfrm rot="10800000" flipV="1">
            <a:off x="345742" y="1776758"/>
            <a:ext cx="11500817" cy="574134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0355" marR="511809" algn="ctr">
              <a:lnSpc>
                <a:spcPct val="101600"/>
              </a:lnSpc>
            </a:pP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cs typeface="Arial" panose="020B0604020202020204" pitchFamily="34" charset="0"/>
              </a:rPr>
              <a:t>ПАО «КАМАЗ»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xmlns="" id="{470D6BB4-DFEC-4046-BE4D-F545E28327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-35" r="-50000" b="35"/>
          <a:stretch/>
        </p:blipFill>
        <p:spPr>
          <a:xfrm>
            <a:off x="345741" y="2630223"/>
            <a:ext cx="11500511" cy="3878708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xmlns="" id="{8EFAFF55-DFE3-4404-BEF8-92269A24AD6E}"/>
              </a:ext>
            </a:extLst>
          </p:cNvPr>
          <p:cNvSpPr/>
          <p:nvPr/>
        </p:nvSpPr>
        <p:spPr>
          <a:xfrm>
            <a:off x="670985" y="2744633"/>
            <a:ext cx="5244394" cy="36498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Лидер российского грузового машиностроения</a:t>
            </a:r>
          </a:p>
          <a:p>
            <a:endParaRPr lang="ru-RU" sz="2000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Более чем в 80 странах мира пользуются продукцией ПАО «КАМАЗ»</a:t>
            </a:r>
          </a:p>
          <a:p>
            <a:endParaRPr lang="ru-RU" sz="2000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В 2018 году сотрудники подали идеи по улучшению: 30 тысяч кайдзен-предложений, 1108 кайдзен-проектов.</a:t>
            </a:r>
          </a:p>
          <a:p>
            <a:endParaRPr lang="ru-RU" sz="2000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endParaRPr lang="ru-RU" sz="2000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pic>
        <p:nvPicPr>
          <p:cNvPr id="7" name="Рисунок 6" descr="Изображение выглядит как здание, человек, внутренний, сто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7761C00D-8C3B-44DD-B6F8-92C0B5D394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30223"/>
            <a:ext cx="5818063" cy="387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43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C7F1E2A0-CDFC-3245-9B28-75974A6A70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" r="49798"/>
          <a:stretch/>
        </p:blipFill>
        <p:spPr>
          <a:xfrm>
            <a:off x="345743" y="1760007"/>
            <a:ext cx="5750253" cy="47489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22C48665-7BD6-6842-8CDA-8B450CB585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1" t="-110" r="49053" b="52036"/>
          <a:stretch/>
        </p:blipFill>
        <p:spPr>
          <a:xfrm>
            <a:off x="345743" y="1760009"/>
            <a:ext cx="5752428" cy="245871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3B1C8C9-C19B-954C-854F-577140F003C1}"/>
              </a:ext>
            </a:extLst>
          </p:cNvPr>
          <p:cNvSpPr txBox="1"/>
          <p:nvPr/>
        </p:nvSpPr>
        <p:spPr>
          <a:xfrm>
            <a:off x="640079" y="4394330"/>
            <a:ext cx="543559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30 городов </a:t>
            </a:r>
            <a:r>
              <a:rPr lang="ru-RU" sz="40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РФ</a:t>
            </a:r>
          </a:p>
          <a:p>
            <a:endParaRPr lang="ru-RU" sz="4000" b="1" dirty="0">
              <a:solidFill>
                <a:schemeClr val="bg1"/>
              </a:solidFill>
              <a:latin typeface="Proxima Nova" panose="02000506030000020004" pitchFamily="2" charset="0"/>
              <a:ea typeface="Source Sans Pro" panose="020B0503030403020204" pitchFamily="34" charset="0"/>
              <a:cs typeface="Verdana" panose="020B0604030504040204" pitchFamily="34" charset="0"/>
            </a:endParaRPr>
          </a:p>
          <a:p>
            <a: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22 субъекта </a:t>
            </a:r>
            <a:r>
              <a:rPr lang="ru-RU" sz="40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РФ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0E71578-4B18-324D-A654-22029CFF10DF}"/>
              </a:ext>
            </a:extLst>
          </p:cNvPr>
          <p:cNvSpPr txBox="1"/>
          <p:nvPr/>
        </p:nvSpPr>
        <p:spPr>
          <a:xfrm>
            <a:off x="343568" y="1768590"/>
            <a:ext cx="5559392" cy="2246769"/>
          </a:xfrm>
          <a:prstGeom prst="rect">
            <a:avLst/>
          </a:prstGeom>
          <a:noFill/>
        </p:spPr>
        <p:txBody>
          <a:bodyPr wrap="square" lIns="335999" rtlCol="0">
            <a:spAutoFit/>
          </a:bodyPr>
          <a:lstStyle/>
          <a:p>
            <a:r>
              <a:rPr lang="ru-RU" sz="10000" b="1" smtClean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155</a:t>
            </a:r>
            <a:endParaRPr lang="en-US" sz="10000" b="1" dirty="0">
              <a:solidFill>
                <a:schemeClr val="bg1"/>
              </a:solidFill>
              <a:latin typeface="Proxima Nova" panose="02000506030000020004" pitchFamily="2" charset="0"/>
              <a:ea typeface="Source Sans Pro" panose="020B0503030403020204" pitchFamily="34" charset="0"/>
              <a:cs typeface="Verdana" panose="020B0604030504040204" pitchFamily="34" charset="0"/>
            </a:endParaRPr>
          </a:p>
          <a:p>
            <a: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ЭКСПЕРТОВ</a:t>
            </a:r>
          </a:p>
        </p:txBody>
      </p:sp>
      <p:pic>
        <p:nvPicPr>
          <p:cNvPr id="2" name="Picture 2" descr="ÐÐ°ÑÑÐ¸Ð½ÐºÐ¸ Ð¿Ð¾ Ð·Ð°Ð¿ÑÐ¾ÑÑ ÑÐ°Ð²ÑÑÐºÐ¸Ð½ Ð¿ÑÐ¾Ð´ÑÐºÑ Ð·Ð°Ð²Ð¾Ð´">
            <a:extLst>
              <a:ext uri="{FF2B5EF4-FFF2-40B4-BE49-F238E27FC236}">
                <a16:creationId xmlns:a16="http://schemas.microsoft.com/office/drawing/2014/main" xmlns="" id="{90EB79F0-0580-4B1A-A4F9-BD71C475C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1" r="7670"/>
          <a:stretch/>
        </p:blipFill>
        <p:spPr bwMode="auto">
          <a:xfrm>
            <a:off x="6107510" y="1757996"/>
            <a:ext cx="6084490" cy="474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12DB46FB-C98C-5348-9420-A252E380A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ЭКСПЕРТНЫЙ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ПУЛ</a:t>
            </a:r>
          </a:p>
        </p:txBody>
      </p:sp>
    </p:spTree>
    <p:extLst>
      <p:ext uri="{BB962C8B-B14F-4D97-AF65-F5344CB8AC3E}">
        <p14:creationId xmlns:p14="http://schemas.microsoft.com/office/powerpoint/2010/main" val="4100979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625A0A83-485F-C246-A2BD-72B282A63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ЭКСПЕРТНЫЙ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ПУЛ</a:t>
            </a:r>
            <a:endParaRPr lang="ru-RU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431D900-6027-6F46-8AA9-DD3ABB368F06}"/>
              </a:ext>
            </a:extLst>
          </p:cNvPr>
          <p:cNvSpPr/>
          <p:nvPr/>
        </p:nvSpPr>
        <p:spPr>
          <a:xfrm rot="10800000" flipV="1">
            <a:off x="345742" y="1778499"/>
            <a:ext cx="11452080" cy="1339606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 ЗА 20 ЛЕТ БЫЛИ ПОДГОТОВЛЕНЫ,</a:t>
            </a:r>
            <a:r>
              <a:rPr lang="en-US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В Т.Ч.</a:t>
            </a:r>
            <a:r>
              <a:rPr lang="en-US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ПРЕПОДАВАТЕЛЯМИ </a:t>
            </a:r>
            <a:r>
              <a:rPr lang="en-US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EFQM, </a:t>
            </a: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И ПРИНЯЛИ УЧАСТИЕ</a:t>
            </a:r>
            <a:b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В ПРОВЕДЕНИИ КОНКУРСА БОЛЕЕ 550 ЭКСПЕРТОВ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7CC5228-B4CB-174E-828C-131324D5F300}"/>
              </a:ext>
            </a:extLst>
          </p:cNvPr>
          <p:cNvSpPr/>
          <p:nvPr/>
        </p:nvSpPr>
        <p:spPr>
          <a:xfrm rot="10800000" flipV="1">
            <a:off x="345742" y="3122668"/>
            <a:ext cx="11452080" cy="6172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400" b="1" dirty="0">
                <a:solidFill>
                  <a:srgbClr val="C32420"/>
                </a:solidFill>
                <a:latin typeface="Proxima Nova" panose="02000506030000020004" pitchFamily="2" charset="0"/>
                <a:cs typeface="Arial"/>
              </a:rPr>
              <a:t>СРЕДИ НИХ: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B67B8C5-DA85-4549-8DE7-8341C1853EEE}"/>
              </a:ext>
            </a:extLst>
          </p:cNvPr>
          <p:cNvSpPr/>
          <p:nvPr/>
        </p:nvSpPr>
        <p:spPr>
          <a:xfrm rot="10800000" flipV="1">
            <a:off x="345742" y="5170923"/>
            <a:ext cx="11452080" cy="1339606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 В РЕГИОНАХ ОНИ СТАЛИ ОПОРОЙ РЕГИОНАЛЬНЫХ</a:t>
            </a:r>
            <a:b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КОНКУРСОВ, УЧАСТВУЯ В ИХ ОРГАНИЗАЦИИ</a:t>
            </a:r>
            <a:r>
              <a:rPr lang="en-US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/>
            </a:r>
            <a:br>
              <a:rPr lang="en-US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И</a:t>
            </a:r>
            <a:r>
              <a:rPr lang="en-US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ПРОВЕДЕНИИ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84EE54B-2DB5-ED4B-9E08-905DBDCEA558}"/>
              </a:ext>
            </a:extLst>
          </p:cNvPr>
          <p:cNvSpPr/>
          <p:nvPr/>
        </p:nvSpPr>
        <p:spPr>
          <a:xfrm>
            <a:off x="354886" y="3977640"/>
            <a:ext cx="3604797" cy="969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КАЖДЫЙ ТРЕТИЙ РУКОВОДИТЕЛЬ ПРЕДПРИЯТИЯ</a:t>
            </a:r>
            <a:r>
              <a:rPr lang="en-US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 </a:t>
            </a:r>
            <a:r>
              <a:rPr lang="ru-RU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ВЫСШЕГО УРОВНЯ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79B3236-A2A4-2D4F-BDE5-376E15C2A267}"/>
              </a:ext>
            </a:extLst>
          </p:cNvPr>
          <p:cNvSpPr/>
          <p:nvPr/>
        </p:nvSpPr>
        <p:spPr>
          <a:xfrm>
            <a:off x="4269383" y="3977640"/>
            <a:ext cx="3604797" cy="969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КАЖДЫЙ ПЯТЫЙ ИМЕЕТ УЧЕНУЮ СТЕПЕНЬ ИЛИ ЗВАНИЕ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026B49C-F196-7845-B120-073A78CF841B}"/>
              </a:ext>
            </a:extLst>
          </p:cNvPr>
          <p:cNvSpPr/>
          <p:nvPr/>
        </p:nvSpPr>
        <p:spPr>
          <a:xfrm>
            <a:off x="8193025" y="3977640"/>
            <a:ext cx="3604797" cy="969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 КАЖДЫЙ ШЕСТОЙ – </a:t>
            </a:r>
            <a:r>
              <a:rPr lang="en-US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/>
            </a:r>
            <a:br>
              <a:rPr lang="en-US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ПРЕДСТАВИТЕЛЬ ОРГАНИЗАЦИИ-</a:t>
            </a:r>
            <a:br>
              <a:rPr lang="ru-RU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1333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       ЛАУРЕАТОВ И ДИПЛОМАНТОВ ПРОШЛЫХ ЛЕТ</a:t>
            </a: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xmlns="" id="{8343178C-0445-BF45-BED1-DFE370ED9E9E}"/>
              </a:ext>
            </a:extLst>
          </p:cNvPr>
          <p:cNvSpPr/>
          <p:nvPr/>
        </p:nvSpPr>
        <p:spPr>
          <a:xfrm rot="10800000">
            <a:off x="4508590" y="3301866"/>
            <a:ext cx="334109" cy="288025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xmlns="" id="{F1D4BC81-2C19-454A-949E-548ADAA5B6B9}"/>
              </a:ext>
            </a:extLst>
          </p:cNvPr>
          <p:cNvSpPr/>
          <p:nvPr/>
        </p:nvSpPr>
        <p:spPr>
          <a:xfrm rot="10800000">
            <a:off x="7206070" y="3301866"/>
            <a:ext cx="334109" cy="288025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499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036EA4-00A7-644D-BDE4-90088D123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ОБЛАСТИ КОМПЕТЕНТНОСТИ</a:t>
            </a:r>
            <a:br>
              <a:rPr lang="ru-RU" dirty="0"/>
            </a:br>
            <a:r>
              <a:rPr lang="ru-RU" dirty="0"/>
              <a:t>И ОПЫТА ЭКСПЕРТОВ</a:t>
            </a:r>
          </a:p>
        </p:txBody>
      </p:sp>
      <p:sp>
        <p:nvSpPr>
          <p:cNvPr id="12293" name="Oval 4">
            <a:extLst>
              <a:ext uri="{FF2B5EF4-FFF2-40B4-BE49-F238E27FC236}">
                <a16:creationId xmlns:a16="http://schemas.microsoft.com/office/drawing/2014/main" xmlns="" id="{DEE59B9E-023A-4316-ABB5-FA8667965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1538289"/>
            <a:ext cx="115888" cy="11588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1pPr>
            <a:lvl2pPr marL="742950" indent="-285750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2pPr>
            <a:lvl3pPr marL="1143000" indent="-228600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3pPr>
            <a:lvl4pPr marL="1600200" indent="-228600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4pPr>
            <a:lvl5pPr marL="2057400" indent="-228600"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FCC00"/>
                </a:solidFill>
                <a:latin typeface="Arial" panose="020B0604020202020204" pitchFamily="34" charset="0"/>
              </a:defRPr>
            </a:lvl9pPr>
          </a:lstStyle>
          <a:p>
            <a:pPr algn="l"/>
            <a:endParaRPr lang="ru-RU" altLang="ru-R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C95707B-58D8-0445-AB97-F12F2EF98B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43" y="1765655"/>
            <a:ext cx="11500514" cy="474327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48CF220-6C19-774E-B341-58B151D60D32}"/>
              </a:ext>
            </a:extLst>
          </p:cNvPr>
          <p:cNvSpPr/>
          <p:nvPr/>
        </p:nvSpPr>
        <p:spPr>
          <a:xfrm flipV="1">
            <a:off x="716111" y="2180128"/>
            <a:ext cx="2008799" cy="18432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Proxima Nova" panose="02000506030000020004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C70CBB1-699A-6A4D-91AB-43F874657945}"/>
              </a:ext>
            </a:extLst>
          </p:cNvPr>
          <p:cNvSpPr/>
          <p:nvPr/>
        </p:nvSpPr>
        <p:spPr>
          <a:xfrm>
            <a:off x="716113" y="4014216"/>
            <a:ext cx="2008799" cy="2093673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Понимание и использование модели премий правительства РФ в области качества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053B7EC-74D1-174C-AD5E-540862331CC0}"/>
              </a:ext>
            </a:extLst>
          </p:cNvPr>
          <p:cNvSpPr/>
          <p:nvPr/>
        </p:nvSpPr>
        <p:spPr>
          <a:xfrm>
            <a:off x="2915733" y="4014216"/>
            <a:ext cx="2008799" cy="2093673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Способность последовательно применять методику оценивания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B2F9F39C-F704-D14A-A6CC-43091AA94BAE}"/>
              </a:ext>
            </a:extLst>
          </p:cNvPr>
          <p:cNvSpPr/>
          <p:nvPr/>
        </p:nvSpPr>
        <p:spPr>
          <a:xfrm>
            <a:off x="5115353" y="4014216"/>
            <a:ext cx="2008799" cy="2093673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Способность создать общее представление об организации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EC66B57-4C10-D448-9CA1-27C434B05C21}"/>
              </a:ext>
            </a:extLst>
          </p:cNvPr>
          <p:cNvSpPr/>
          <p:nvPr/>
        </p:nvSpPr>
        <p:spPr>
          <a:xfrm>
            <a:off x="7314973" y="4014216"/>
            <a:ext cx="2008799" cy="2093673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Способность и возможность всегда участвовать в деятельности экспертной комиссии, включая</a:t>
            </a:r>
            <a:b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1200" dirty="0" err="1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консенсусные</a:t>
            </a: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 обсуждения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498FE09-4CD4-BF4F-AA99-C4D780B4A6D7}"/>
              </a:ext>
            </a:extLst>
          </p:cNvPr>
          <p:cNvSpPr/>
          <p:nvPr/>
        </p:nvSpPr>
        <p:spPr>
          <a:xfrm>
            <a:off x="9514592" y="4014216"/>
            <a:ext cx="2008799" cy="2093673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Активное содействие </a:t>
            </a:r>
            <a:b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в реализации всех стадий работы группы (индивидуальная заочная оценка, консенсус, обследование организации, составление экспертного заключения)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0291AB9-CC1D-0844-A2CE-59143AE916F1}"/>
              </a:ext>
            </a:extLst>
          </p:cNvPr>
          <p:cNvSpPr/>
          <p:nvPr/>
        </p:nvSpPr>
        <p:spPr>
          <a:xfrm flipV="1">
            <a:off x="2915733" y="2180127"/>
            <a:ext cx="2008799" cy="184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Proxima Nova" panose="02000506030000020004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503859C-EB58-344F-874A-B273C78B80A6}"/>
              </a:ext>
            </a:extLst>
          </p:cNvPr>
          <p:cNvSpPr/>
          <p:nvPr/>
        </p:nvSpPr>
        <p:spPr>
          <a:xfrm flipV="1">
            <a:off x="5115353" y="2180127"/>
            <a:ext cx="2008799" cy="184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Proxima Nova" panose="02000506030000020004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D4A1BBAC-11B1-7D4B-AB84-B7C2F1AA5B19}"/>
              </a:ext>
            </a:extLst>
          </p:cNvPr>
          <p:cNvSpPr/>
          <p:nvPr/>
        </p:nvSpPr>
        <p:spPr>
          <a:xfrm flipV="1">
            <a:off x="7314973" y="2180127"/>
            <a:ext cx="2008799" cy="184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Proxima Nova" panose="02000506030000020004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5F9C75CB-9AB6-1644-B9D2-457E25ACE716}"/>
              </a:ext>
            </a:extLst>
          </p:cNvPr>
          <p:cNvSpPr/>
          <p:nvPr/>
        </p:nvSpPr>
        <p:spPr>
          <a:xfrm flipV="1">
            <a:off x="9514592" y="2180127"/>
            <a:ext cx="2008799" cy="184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Proxima Nova" panose="0200050603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3F2DBF-4D38-9244-AD5E-8982275C7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430" y="2842665"/>
            <a:ext cx="739140" cy="5428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5E3797-8D2D-844B-BDF0-36A7A6B55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808" y="2808874"/>
            <a:ext cx="619864" cy="61986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DBF95076-D726-A24D-A5EC-31B26907D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753" y="2808874"/>
            <a:ext cx="495513" cy="57659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10E82323-AA5D-E249-8689-EBAB1804E5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7475" y="2816188"/>
            <a:ext cx="623885" cy="62388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C71971F3-4314-A742-9D09-839617723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4260" y="2761324"/>
            <a:ext cx="722540" cy="72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7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BD84B2A-8A26-A54A-A5BB-333012E002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007" y="1765655"/>
            <a:ext cx="11517248" cy="47432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9C10836-5A6B-E44A-807C-3359618C83B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3083"/>
          <a:stretch/>
        </p:blipFill>
        <p:spPr>
          <a:xfrm>
            <a:off x="345746" y="1771507"/>
            <a:ext cx="5750254" cy="47385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F59CD4C-7AE2-964A-8846-C017B657135C}"/>
              </a:ext>
            </a:extLst>
          </p:cNvPr>
          <p:cNvSpPr txBox="1"/>
          <p:nvPr/>
        </p:nvSpPr>
        <p:spPr>
          <a:xfrm>
            <a:off x="682099" y="2038047"/>
            <a:ext cx="5077547" cy="43373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32 ЧЛЕНА СОВЕТА</a:t>
            </a:r>
            <a:endParaRPr lang="ru-RU" sz="3200" b="1" dirty="0">
              <a:solidFill>
                <a:schemeClr val="bg1"/>
              </a:solidFill>
              <a:latin typeface="Proxima Nova" panose="02000506030000020004" pitchFamily="2" charset="0"/>
              <a:ea typeface="Source Sans Pro" panose="020B050303040302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chemeClr val="bg1"/>
                </a:solidFill>
                <a:latin typeface="Proxima Nova Light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представители министерств, ведомств, Государственной Думы, руководители крупных корпораций, представители общероссийских </a:t>
            </a:r>
            <a:br>
              <a:rPr lang="ru-RU" sz="2000" dirty="0">
                <a:solidFill>
                  <a:schemeClr val="bg1"/>
                </a:solidFill>
                <a:latin typeface="Proxima Nova Light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Proxima Nova Light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и межрегиональных общественных организаций, крупнейших вузов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2447A23-07E8-0B4E-A887-BD916C83DA9D}"/>
              </a:ext>
            </a:extLst>
          </p:cNvPr>
          <p:cNvSpPr/>
          <p:nvPr/>
        </p:nvSpPr>
        <p:spPr>
          <a:xfrm>
            <a:off x="6321473" y="2038047"/>
            <a:ext cx="5433842" cy="4233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 err="1">
                <a:latin typeface="Proxima Nova" panose="02000506030000020004" pitchFamily="2" charset="0"/>
                <a:cs typeface="Arial" panose="020B0604020202020204" pitchFamily="34" charset="0"/>
              </a:rPr>
              <a:t>Минпромторг</a:t>
            </a: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, Минэкономразвития, Минэнерго, Минздрав, Минсельхоз, </a:t>
            </a:r>
            <a:r>
              <a:rPr lang="ru-RU" sz="1600" dirty="0" err="1">
                <a:latin typeface="Proxima Nova" panose="02000506030000020004" pitchFamily="2" charset="0"/>
                <a:cs typeface="Arial" panose="020B0604020202020204" pitchFamily="34" charset="0"/>
              </a:rPr>
              <a:t>Минцифры</a:t>
            </a:r>
            <a:endParaRPr lang="ru-RU" sz="1600" dirty="0">
              <a:latin typeface="Proxima Nova" panose="02000506030000020004" pitchFamily="2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Государственные корпорации «</a:t>
            </a:r>
            <a:r>
              <a:rPr lang="ru-RU" sz="1600" dirty="0" err="1">
                <a:latin typeface="Proxima Nova" panose="02000506030000020004" pitchFamily="2" charset="0"/>
                <a:cs typeface="Arial" panose="020B0604020202020204" pitchFamily="34" charset="0"/>
              </a:rPr>
              <a:t>Ростех</a:t>
            </a: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» и «</a:t>
            </a:r>
            <a:r>
              <a:rPr lang="ru-RU" sz="1600" dirty="0" err="1">
                <a:latin typeface="Proxima Nova" panose="02000506030000020004" pitchFamily="2" charset="0"/>
                <a:cs typeface="Arial" panose="020B0604020202020204" pitchFamily="34" charset="0"/>
              </a:rPr>
              <a:t>Росатом</a:t>
            </a: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»</a:t>
            </a:r>
          </a:p>
          <a:p>
            <a:pPr marL="285750" lvl="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НИУ ВШЭ, РЭУ им. Г.В. Плеханова</a:t>
            </a:r>
          </a:p>
          <a:p>
            <a:pPr marL="285750" lvl="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Объединение предпринимателей «Опора России»</a:t>
            </a:r>
          </a:p>
          <a:p>
            <a:pPr marL="285750" lvl="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Общественная организация «Деловая Россия»</a:t>
            </a:r>
          </a:p>
          <a:p>
            <a:pPr marL="285750" lvl="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Союз потребителей Российской Федерации</a:t>
            </a: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Торгово-­промышленная палата Российской Федерации</a:t>
            </a: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Агентство стратегических инициатив </a:t>
            </a:r>
            <a:r>
              <a:rPr lang="en-US" sz="1600" dirty="0">
                <a:latin typeface="Proxima Nova" panose="02000506030000020004" pitchFamily="2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Proxima Nova" panose="02000506030000020004" pitchFamily="2" charset="0"/>
                <a:cs typeface="Arial" panose="020B0604020202020204" pitchFamily="34" charset="0"/>
              </a:rPr>
            </a:b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по продвижению новых проектов</a:t>
            </a:r>
          </a:p>
          <a:p>
            <a:pPr marL="285750" indent="-285750">
              <a:lnSpc>
                <a:spcPct val="130000"/>
              </a:lnSpc>
              <a:buFont typeface="Wingdings" pitchFamily="2" charset="2"/>
              <a:buChar char="§"/>
            </a:pP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Федеральная корпорация по развитию малого</a:t>
            </a:r>
            <a:r>
              <a:rPr lang="en-US" sz="1600" dirty="0">
                <a:latin typeface="Proxima Nova" panose="02000506030000020004" pitchFamily="2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Proxima Nova" panose="02000506030000020004" pitchFamily="2" charset="0"/>
                <a:cs typeface="Arial" panose="020B0604020202020204" pitchFamily="34" charset="0"/>
              </a:rPr>
            </a:br>
            <a:r>
              <a:rPr lang="ru-RU" sz="1600" dirty="0">
                <a:latin typeface="Proxima Nova" panose="02000506030000020004" pitchFamily="2" charset="0"/>
                <a:cs typeface="Arial" panose="020B0604020202020204" pitchFamily="34" charset="0"/>
              </a:rPr>
              <a:t>и среднего предпринимательства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C2ADF3AA-04F1-D54A-B13E-5118BBE07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СОСТАВ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СОВЕТА</a:t>
            </a:r>
          </a:p>
        </p:txBody>
      </p:sp>
    </p:spTree>
    <p:extLst>
      <p:ext uri="{BB962C8B-B14F-4D97-AF65-F5344CB8AC3E}">
        <p14:creationId xmlns:p14="http://schemas.microsoft.com/office/powerpoint/2010/main" val="43353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012A51-03E2-7645-B71C-2E25BD06F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ФУНДАМЕНТАЛЬНЫЕ</a:t>
            </a:r>
            <a:br>
              <a:rPr lang="ru-RU" dirty="0"/>
            </a:br>
            <a:r>
              <a:rPr lang="ru-RU" dirty="0"/>
              <a:t>КОНЦЕПЦИИ СОВЕРШЕНСТВА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21C911B-CD1B-CB4A-B64C-67892A5A4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201" y="2057654"/>
            <a:ext cx="3895598" cy="38955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E5075E-1286-1E48-8335-CF6220763FAC}"/>
              </a:ext>
            </a:extLst>
          </p:cNvPr>
          <p:cNvSpPr/>
          <p:nvPr/>
        </p:nvSpPr>
        <p:spPr>
          <a:xfrm>
            <a:off x="551688" y="2191142"/>
            <a:ext cx="43405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Proxima Nova" panose="02000506030000020004" pitchFamily="2" charset="0"/>
              </a:rPr>
              <a:t>Устойчиво выдающиеся результаты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A733829-FE20-1C48-AE5E-807CEEA7D8B3}"/>
              </a:ext>
            </a:extLst>
          </p:cNvPr>
          <p:cNvSpPr/>
          <p:nvPr/>
        </p:nvSpPr>
        <p:spPr>
          <a:xfrm>
            <a:off x="615506" y="3321633"/>
            <a:ext cx="34977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Proxima Nova" panose="02000506030000020004" pitchFamily="2" charset="0"/>
              </a:rPr>
              <a:t>Достижение успеха благодаря</a:t>
            </a:r>
            <a:br>
              <a:rPr lang="ru-RU" sz="1400" dirty="0">
                <a:latin typeface="Proxima Nova" panose="02000506030000020004" pitchFamily="2" charset="0"/>
              </a:rPr>
            </a:br>
            <a:r>
              <a:rPr lang="ru-RU" sz="1400" dirty="0">
                <a:latin typeface="Proxima Nova" panose="02000506030000020004" pitchFamily="2" charset="0"/>
              </a:rPr>
              <a:t>таланту людей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307DA48-369B-A14F-9D41-0FF5C63CEF47}"/>
              </a:ext>
            </a:extLst>
          </p:cNvPr>
          <p:cNvSpPr/>
          <p:nvPr/>
        </p:nvSpPr>
        <p:spPr>
          <a:xfrm>
            <a:off x="2029841" y="4875963"/>
            <a:ext cx="2337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Proxima Nova" panose="02000506030000020004" pitchFamily="2" charset="0"/>
              </a:rPr>
              <a:t>Гибкое управление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B488352-1F34-B84B-97C3-52D0B9E1675F}"/>
              </a:ext>
            </a:extLst>
          </p:cNvPr>
          <p:cNvSpPr/>
          <p:nvPr/>
        </p:nvSpPr>
        <p:spPr>
          <a:xfrm>
            <a:off x="617093" y="5743194"/>
            <a:ext cx="49438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latin typeface="Proxima Nova" panose="02000506030000020004" pitchFamily="2" charset="0"/>
              </a:rPr>
              <a:t>Лидерство с видением, воодушевлением и честностью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299BD24-1749-494E-B326-BF0061804042}"/>
              </a:ext>
            </a:extLst>
          </p:cNvPr>
          <p:cNvSpPr/>
          <p:nvPr/>
        </p:nvSpPr>
        <p:spPr>
          <a:xfrm>
            <a:off x="7235952" y="5621246"/>
            <a:ext cx="4239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Proxima Nova" panose="02000506030000020004" pitchFamily="2" charset="0"/>
              </a:rPr>
              <a:t>Использование творчества и инноваций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9DB3AE6-8E39-5046-9627-A9AE0F82B5D7}"/>
              </a:ext>
            </a:extLst>
          </p:cNvPr>
          <p:cNvSpPr/>
          <p:nvPr/>
        </p:nvSpPr>
        <p:spPr>
          <a:xfrm>
            <a:off x="8196072" y="4277078"/>
            <a:ext cx="3051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Proxima Nova" panose="02000506030000020004" pitchFamily="2" charset="0"/>
              </a:rPr>
              <a:t>Развитие организационных</a:t>
            </a:r>
          </a:p>
          <a:p>
            <a:r>
              <a:rPr lang="ru-RU" sz="1400" dirty="0">
                <a:latin typeface="Proxima Nova" panose="02000506030000020004" pitchFamily="2" charset="0"/>
              </a:rPr>
              <a:t>возможностей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C89CE0E-9B2B-934B-A8A8-F11C4F45C7A4}"/>
              </a:ext>
            </a:extLst>
          </p:cNvPr>
          <p:cNvSpPr/>
          <p:nvPr/>
        </p:nvSpPr>
        <p:spPr>
          <a:xfrm>
            <a:off x="7821168" y="2766772"/>
            <a:ext cx="3532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Proxima Nova" panose="02000506030000020004" pitchFamily="2" charset="0"/>
              </a:rPr>
              <a:t>Создание устойчивого будущего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79FCB5D-F5B0-E44A-BF78-FFFFBD7B7FF2}"/>
              </a:ext>
            </a:extLst>
          </p:cNvPr>
          <p:cNvSpPr/>
          <p:nvPr/>
        </p:nvSpPr>
        <p:spPr>
          <a:xfrm>
            <a:off x="6509412" y="1832790"/>
            <a:ext cx="51583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Proxima Nova" panose="02000506030000020004" pitchFamily="2" charset="0"/>
              </a:rPr>
              <a:t>Создание добавленной ценности для Потребителей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1C80F7F-8304-BB41-A3AE-E983705B857E}"/>
              </a:ext>
            </a:extLst>
          </p:cNvPr>
          <p:cNvSpPr/>
          <p:nvPr/>
        </p:nvSpPr>
        <p:spPr>
          <a:xfrm>
            <a:off x="1665027" y="347906"/>
            <a:ext cx="7865835" cy="114890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r>
              <a:rPr lang="ru-RU" sz="3733" b="1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 Semibold" panose="02000506030000020004" pitchFamily="2" charset="0"/>
              </a:rPr>
              <a:t>ФУНДАМЕНТАЛЬНЫЕ КОНЦЕПЦИИ СОВЕРШЕНСТВА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462AF65-F78A-DF45-8EB4-A452B49D97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188" y="1805781"/>
            <a:ext cx="2689475" cy="2150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A191EB4-2AB0-794D-B053-DF2FBFE2E9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8482" y="1805781"/>
            <a:ext cx="2689475" cy="21500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4AA7207-2B5A-344F-9764-18ECC6A081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9776" y="1805781"/>
            <a:ext cx="2689475" cy="21500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B3F774E-C5F8-8442-840C-4F4FD8C6E2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5336" y="1805781"/>
            <a:ext cx="2689475" cy="21500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C67691B-2756-9E4E-B1EF-29183EB02AA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188" y="4359570"/>
            <a:ext cx="2689475" cy="21500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56CC626-2A57-5D4B-9559-C89A5AB7CCF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8482" y="4359570"/>
            <a:ext cx="2689475" cy="21500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3DC0394-976E-D048-B4F0-24292A1B115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9776" y="4359570"/>
            <a:ext cx="2689475" cy="21500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66B5DBC-846A-9F4E-9A3F-FC3715977FBC}"/>
              </a:ext>
            </a:extLst>
          </p:cNvPr>
          <p:cNvSpPr/>
          <p:nvPr/>
        </p:nvSpPr>
        <p:spPr>
          <a:xfrm>
            <a:off x="337188" y="1805781"/>
            <a:ext cx="2689475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en-US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C</a:t>
            </a:r>
            <a:r>
              <a:rPr lang="ru-RU" sz="1200" dirty="0" err="1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оздание</a:t>
            </a: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 добавленной ценности для потребителей – непрерывное повышение ценности как для существующих, так и потенциальных потребителей, понимание, предвидение и удовлетворение их потребностей и ожиданий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4788B09-AB67-1B47-8147-84AD4D1F4CC6}"/>
              </a:ext>
            </a:extLst>
          </p:cNvPr>
          <p:cNvSpPr/>
          <p:nvPr/>
        </p:nvSpPr>
        <p:spPr>
          <a:xfrm>
            <a:off x="3268483" y="1805781"/>
            <a:ext cx="2683726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en-US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C</a:t>
            </a:r>
            <a:r>
              <a:rPr lang="ru-RU" sz="1200" dirty="0" err="1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оздание</a:t>
            </a: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 устойчивого будущего – оказание положительного влияния на окружающий мир благодаря достижению выдающихся результатов в своей деятельности; одновременное улучшение экономических, экологических и социальных условий в сообществах, которые затрагивают деятельность организации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2D6144D-D5A6-FF40-A761-024F94719B03}"/>
              </a:ext>
            </a:extLst>
          </p:cNvPr>
          <p:cNvSpPr/>
          <p:nvPr/>
        </p:nvSpPr>
        <p:spPr>
          <a:xfrm>
            <a:off x="6189241" y="1805781"/>
            <a:ext cx="2689476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Развитие собственных организационных возможностей – эффективное управление изменениями как внутри организации, так и за ее пределами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8C9BEEB-6D29-4F43-9482-BBC41AE33808}"/>
              </a:ext>
            </a:extLst>
          </p:cNvPr>
          <p:cNvSpPr/>
          <p:nvPr/>
        </p:nvSpPr>
        <p:spPr>
          <a:xfrm>
            <a:off x="9154799" y="1805781"/>
            <a:ext cx="2689475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Широкое использование творчества и инноваций – обеспечение роста ценности и производительности через непрерывные улучшения и системные инновации на основе использования творческого потенциала заинтересованных сторон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D6067ED-7907-C64C-91E3-31EC1CEF7DD1}"/>
              </a:ext>
            </a:extLst>
          </p:cNvPr>
          <p:cNvSpPr/>
          <p:nvPr/>
        </p:nvSpPr>
        <p:spPr>
          <a:xfrm>
            <a:off x="337189" y="4359570"/>
            <a:ext cx="2683726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Лидерство – определение видения будущего и обеспечение его достижения: необходимость служить примером в отношении этики и ценностей организации, вдохновляя людей на достижение выдающихся результатов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490871D-EB26-3040-82C0-3DBC55FF1F6C}"/>
              </a:ext>
            </a:extLst>
          </p:cNvPr>
          <p:cNvSpPr/>
          <p:nvPr/>
        </p:nvSpPr>
        <p:spPr>
          <a:xfrm>
            <a:off x="3268482" y="4359570"/>
            <a:ext cx="2689475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Гибкое управление – способность выявлять возможности и угрозы и реагировать на них результативно и эффективно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FEE4D73-FC91-BD4C-94A6-297A2F039A35}"/>
              </a:ext>
            </a:extLst>
          </p:cNvPr>
          <p:cNvSpPr/>
          <p:nvPr/>
        </p:nvSpPr>
        <p:spPr>
          <a:xfrm>
            <a:off x="6199776" y="4359570"/>
            <a:ext cx="2689475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Достижение успеха благодаря таланту людей – ценя своих работников и создавая культуру делегирования полномочий, обеспечивать достижение как организационных, так и личных целей</a:t>
            </a:r>
            <a:endParaRPr lang="en-US" sz="1200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97AF625B-B4AC-D540-90B9-50E000AE469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109" t="54617"/>
          <a:stretch/>
        </p:blipFill>
        <p:spPr>
          <a:xfrm>
            <a:off x="9165336" y="4359570"/>
            <a:ext cx="2669233" cy="2150524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7C9DC6B-D50E-8D47-AA21-283879771C36}"/>
              </a:ext>
            </a:extLst>
          </p:cNvPr>
          <p:cNvSpPr/>
          <p:nvPr/>
        </p:nvSpPr>
        <p:spPr>
          <a:xfrm>
            <a:off x="9154799" y="4356957"/>
            <a:ext cx="2689475" cy="215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Устойчивые выдающиеся результаты – достижение результатов, которые соответствуют краткосрочным и долгосрочным потребностям всех сторон, заинтересованных в деятельности организации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D33E9755-B402-3448-9A4D-2F50FBB8A5FB}"/>
              </a:ext>
            </a:extLst>
          </p:cNvPr>
          <p:cNvSpPr/>
          <p:nvPr/>
        </p:nvSpPr>
        <p:spPr>
          <a:xfrm>
            <a:off x="2646060" y="3640814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54105E2-69A5-2749-BBBD-93804068B00C}"/>
              </a:ext>
            </a:extLst>
          </p:cNvPr>
          <p:cNvSpPr/>
          <p:nvPr/>
        </p:nvSpPr>
        <p:spPr>
          <a:xfrm>
            <a:off x="5581284" y="3640814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2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72D33538-6580-2543-8B06-0AE326AAF9FE}"/>
              </a:ext>
            </a:extLst>
          </p:cNvPr>
          <p:cNvSpPr/>
          <p:nvPr/>
        </p:nvSpPr>
        <p:spPr>
          <a:xfrm>
            <a:off x="8507364" y="3640814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3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826BC5DD-3C8B-5F43-BD54-27384AD019C5}"/>
              </a:ext>
            </a:extLst>
          </p:cNvPr>
          <p:cNvSpPr/>
          <p:nvPr/>
        </p:nvSpPr>
        <p:spPr>
          <a:xfrm>
            <a:off x="11470020" y="3640814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4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9DAE5F9-0F16-5148-AF7D-C51D1A89C1C3}"/>
              </a:ext>
            </a:extLst>
          </p:cNvPr>
          <p:cNvSpPr/>
          <p:nvPr/>
        </p:nvSpPr>
        <p:spPr>
          <a:xfrm>
            <a:off x="2646060" y="6183710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5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2946A728-62AE-2D4B-A632-F9722516E14F}"/>
              </a:ext>
            </a:extLst>
          </p:cNvPr>
          <p:cNvSpPr/>
          <p:nvPr/>
        </p:nvSpPr>
        <p:spPr>
          <a:xfrm>
            <a:off x="5581284" y="6183710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6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BE680779-DA49-564A-926C-AD9175D19A0F}"/>
              </a:ext>
            </a:extLst>
          </p:cNvPr>
          <p:cNvSpPr/>
          <p:nvPr/>
        </p:nvSpPr>
        <p:spPr>
          <a:xfrm>
            <a:off x="8507364" y="6183710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7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1FEC0F46-A7B7-5140-86EA-C688DC287C66}"/>
              </a:ext>
            </a:extLst>
          </p:cNvPr>
          <p:cNvSpPr/>
          <p:nvPr/>
        </p:nvSpPr>
        <p:spPr>
          <a:xfrm>
            <a:off x="11470020" y="6183710"/>
            <a:ext cx="380604" cy="380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algn="r"/>
            <a:r>
              <a:rPr lang="ru-RU" sz="2000" dirty="0">
                <a:solidFill>
                  <a:srgbClr val="C32420"/>
                </a:solidFill>
                <a:latin typeface="Proxima Nova" panose="02000506030000020004" pitchFamily="2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654023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85666120-F236-3045-863C-2BB94D8D6C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568" b="52111"/>
          <a:stretch/>
        </p:blipFill>
        <p:spPr>
          <a:xfrm>
            <a:off x="345743" y="1740624"/>
            <a:ext cx="3610625" cy="226224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72CADE9-D2D1-B84A-9E87-FA77C1DD1B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32" r="34202" b="51478"/>
          <a:stretch/>
        </p:blipFill>
        <p:spPr>
          <a:xfrm>
            <a:off x="4289201" y="1740623"/>
            <a:ext cx="3610625" cy="22622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D48BBAAD-C919-2249-85AA-1CCB9D8FCB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594" r="-60" b="51478"/>
          <a:stretch/>
        </p:blipFill>
        <p:spPr>
          <a:xfrm>
            <a:off x="8228155" y="1754473"/>
            <a:ext cx="3610625" cy="22622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23702D0-880B-874D-AD2D-995D9CC86F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111" r="68568"/>
          <a:stretch/>
        </p:blipFill>
        <p:spPr>
          <a:xfrm>
            <a:off x="345743" y="4325815"/>
            <a:ext cx="3610625" cy="21831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B427772A-37B2-1A43-A17F-C2F4DA4E8E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40" t="52111" r="34128"/>
          <a:stretch/>
        </p:blipFill>
        <p:spPr>
          <a:xfrm>
            <a:off x="4293082" y="4325815"/>
            <a:ext cx="3606744" cy="21831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EB69B386-2416-6644-8041-D72165C8AA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568" t="52111"/>
          <a:stretch/>
        </p:blipFill>
        <p:spPr>
          <a:xfrm>
            <a:off x="8239513" y="4325815"/>
            <a:ext cx="3606744" cy="21831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CA47F4-9649-7846-9B55-D7BA097FFD73}"/>
              </a:ext>
            </a:extLst>
          </p:cNvPr>
          <p:cNvSpPr/>
          <p:nvPr/>
        </p:nvSpPr>
        <p:spPr>
          <a:xfrm>
            <a:off x="345743" y="4325815"/>
            <a:ext cx="3610625" cy="2183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216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</a:rPr>
              <a:t>Рекомендации по совершенствованию бизнес-процессов и направлений деятельности</a:t>
            </a:r>
            <a:endParaRPr lang="ru-RU" b="1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5D50D09-295C-1A45-B7ED-087EBD03D1CA}"/>
              </a:ext>
            </a:extLst>
          </p:cNvPr>
          <p:cNvSpPr/>
          <p:nvPr/>
        </p:nvSpPr>
        <p:spPr>
          <a:xfrm>
            <a:off x="4289201" y="4325815"/>
            <a:ext cx="3610625" cy="2183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216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</a:rPr>
              <a:t>Подтверждение высокого качества и надежности организации  для бизнес-партнеров и всех заинтересованных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</a:rPr>
              <a:t>сторон</a:t>
            </a:r>
            <a:endParaRPr lang="ru-RU" b="1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27FA6A7-720D-5A4C-ACD1-97F8209099C9}"/>
              </a:ext>
            </a:extLst>
          </p:cNvPr>
          <p:cNvSpPr/>
          <p:nvPr/>
        </p:nvSpPr>
        <p:spPr>
          <a:xfrm>
            <a:off x="8232660" y="4325815"/>
            <a:ext cx="3610625" cy="21831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216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</a:rPr>
              <a:t>Признание лидерства организации со стороны бизнес-сообщества и потребителей</a:t>
            </a:r>
            <a:endParaRPr lang="ru-RU" b="1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A86CA44-7383-3646-8DC8-700732A6DDD6}"/>
              </a:ext>
            </a:extLst>
          </p:cNvPr>
          <p:cNvSpPr/>
          <p:nvPr/>
        </p:nvSpPr>
        <p:spPr>
          <a:xfrm>
            <a:off x="345743" y="1740623"/>
            <a:ext cx="3610625" cy="2262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216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</a:rPr>
              <a:t>Проведение самооценки по модели конкурса и сравнение ее с экспертной оценкой</a:t>
            </a:r>
            <a:endParaRPr lang="ru-RU" b="1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CB6C706-403B-0F4F-AE1D-6A9EFD526321}"/>
              </a:ext>
            </a:extLst>
          </p:cNvPr>
          <p:cNvSpPr/>
          <p:nvPr/>
        </p:nvSpPr>
        <p:spPr>
          <a:xfrm>
            <a:off x="4289201" y="1740623"/>
            <a:ext cx="3610625" cy="2262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216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</a:rPr>
              <a:t>Улучшение командной работы в ходе подготовки материалов по самооценке</a:t>
            </a:r>
            <a:endParaRPr lang="ru-RU" b="1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B5E5B226-17E6-8442-8C81-6088092719A6}"/>
              </a:ext>
            </a:extLst>
          </p:cNvPr>
          <p:cNvSpPr/>
          <p:nvPr/>
        </p:nvSpPr>
        <p:spPr>
          <a:xfrm>
            <a:off x="8232660" y="1740623"/>
            <a:ext cx="3610625" cy="2262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216000" rIns="108000" bIns="108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</a:rPr>
              <a:t>Выявление сильных сторон и областей для улучшений, взгляд со стороны экспертов из различных отраслей</a:t>
            </a:r>
            <a:endParaRPr lang="ru-RU" b="1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EFFB3A25-1CE4-A547-8229-3CB84D891970}"/>
              </a:ext>
            </a:extLst>
          </p:cNvPr>
          <p:cNvSpPr/>
          <p:nvPr/>
        </p:nvSpPr>
        <p:spPr>
          <a:xfrm>
            <a:off x="7253230" y="5866841"/>
            <a:ext cx="642092" cy="64209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2B725F90-2A41-A448-82CA-DED647B3125A}"/>
              </a:ext>
            </a:extLst>
          </p:cNvPr>
          <p:cNvSpPr/>
          <p:nvPr/>
        </p:nvSpPr>
        <p:spPr>
          <a:xfrm>
            <a:off x="11205480" y="5866841"/>
            <a:ext cx="642092" cy="64209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F6A80C17-478F-4946-BBA0-2238D9F21621}"/>
              </a:ext>
            </a:extLst>
          </p:cNvPr>
          <p:cNvSpPr/>
          <p:nvPr/>
        </p:nvSpPr>
        <p:spPr>
          <a:xfrm>
            <a:off x="3314275" y="5866841"/>
            <a:ext cx="642092" cy="64209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D0A80514-D7E6-E740-84ED-4D499ECEB93E}"/>
              </a:ext>
            </a:extLst>
          </p:cNvPr>
          <p:cNvSpPr/>
          <p:nvPr/>
        </p:nvSpPr>
        <p:spPr>
          <a:xfrm>
            <a:off x="7253230" y="3360779"/>
            <a:ext cx="642092" cy="64209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2F81244C-65BE-BE4B-97C5-BEE7CE5D4C22}"/>
              </a:ext>
            </a:extLst>
          </p:cNvPr>
          <p:cNvSpPr/>
          <p:nvPr/>
        </p:nvSpPr>
        <p:spPr>
          <a:xfrm>
            <a:off x="11187896" y="3374628"/>
            <a:ext cx="642092" cy="64209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3768B6AB-2EBE-4D48-A693-FCB142142B10}"/>
              </a:ext>
            </a:extLst>
          </p:cNvPr>
          <p:cNvSpPr/>
          <p:nvPr/>
        </p:nvSpPr>
        <p:spPr>
          <a:xfrm>
            <a:off x="3314275" y="3360779"/>
            <a:ext cx="642092" cy="64209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D4B3E98-34E1-AB4B-ABAF-854642339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719" y="3455376"/>
            <a:ext cx="448896" cy="4488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DC5CE91-4054-D540-A29A-09F42A142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6683" y="5976836"/>
            <a:ext cx="422102" cy="42210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19E95594-6C00-3640-BEE4-E1E4CABCED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266" y="5987637"/>
            <a:ext cx="409926" cy="415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39664E7A-5714-A141-BA07-61EA47AF6E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3759" y="5976836"/>
            <a:ext cx="403124" cy="40312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FA506B1C-4BA2-674A-841E-2298319495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4106" y="3446583"/>
            <a:ext cx="472633" cy="47263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1400E637-9CD0-0C47-B477-835AB6F8B6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76346" y="3457985"/>
            <a:ext cx="470024" cy="47002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605DB945-6043-1C46-B282-B8BC0A3E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ПРЕИМУЩЕСТВА УЧАСТИЯ ОРГАНИЗАЦИЙ В КОНКУРСЕ</a:t>
            </a:r>
          </a:p>
        </p:txBody>
      </p:sp>
    </p:spTree>
    <p:extLst>
      <p:ext uri="{BB962C8B-B14F-4D97-AF65-F5344CB8AC3E}">
        <p14:creationId xmlns:p14="http://schemas.microsoft.com/office/powerpoint/2010/main" val="1999082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CA44CE9-47CC-5A4D-A7BD-80DD69D1ABDE}"/>
              </a:ext>
            </a:extLst>
          </p:cNvPr>
          <p:cNvSpPr/>
          <p:nvPr/>
        </p:nvSpPr>
        <p:spPr>
          <a:xfrm rot="10800000" flipV="1">
            <a:off x="345742" y="5839283"/>
            <a:ext cx="6774934" cy="665961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ВОЗМОЖНОСТИ (500 баллов)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1A910C57-1863-3F46-BB09-07D39310F731}"/>
              </a:ext>
            </a:extLst>
          </p:cNvPr>
          <p:cNvSpPr/>
          <p:nvPr/>
        </p:nvSpPr>
        <p:spPr>
          <a:xfrm>
            <a:off x="8274205" y="3619396"/>
            <a:ext cx="289932" cy="12214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111EC93E-4F09-4D44-95FE-F9038A1EE56C}"/>
              </a:ext>
            </a:extLst>
          </p:cNvPr>
          <p:cNvSpPr/>
          <p:nvPr/>
        </p:nvSpPr>
        <p:spPr>
          <a:xfrm>
            <a:off x="3579541" y="3619396"/>
            <a:ext cx="289932" cy="12214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6BC47A1-CC97-074C-B970-315E4EDB2CF3}"/>
              </a:ext>
            </a:extLst>
          </p:cNvPr>
          <p:cNvSpPr/>
          <p:nvPr/>
        </p:nvSpPr>
        <p:spPr>
          <a:xfrm>
            <a:off x="2414861" y="5015502"/>
            <a:ext cx="7313840" cy="28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5FAF1EEB-3393-FB40-AE8F-7C5C3E46077E}"/>
              </a:ext>
            </a:extLst>
          </p:cNvPr>
          <p:cNvSpPr/>
          <p:nvPr/>
        </p:nvSpPr>
        <p:spPr>
          <a:xfrm>
            <a:off x="2414861" y="4084998"/>
            <a:ext cx="7313840" cy="28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1E5BCE50-D5FA-C848-A54E-37855CEC7B84}"/>
              </a:ext>
            </a:extLst>
          </p:cNvPr>
          <p:cNvSpPr/>
          <p:nvPr/>
        </p:nvSpPr>
        <p:spPr>
          <a:xfrm>
            <a:off x="2414861" y="3118811"/>
            <a:ext cx="7313840" cy="28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5D6B7E3-4B73-9448-9F7C-BC84CFFDE6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42" y="2902006"/>
            <a:ext cx="2069119" cy="26401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C1635FF4-2AB1-BF4D-AA4D-5C70224393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1439" y="2902005"/>
            <a:ext cx="2069120" cy="26401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09964A3-1CBD-9742-890E-2BDAD7F407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/>
          <a:stretch/>
        </p:blipFill>
        <p:spPr>
          <a:xfrm>
            <a:off x="9728701" y="2902005"/>
            <a:ext cx="2069120" cy="26401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CB720F6-07C6-E042-8C89-E921E9F35A9F}"/>
              </a:ext>
            </a:extLst>
          </p:cNvPr>
          <p:cNvSpPr/>
          <p:nvPr/>
        </p:nvSpPr>
        <p:spPr>
          <a:xfrm>
            <a:off x="345742" y="2902006"/>
            <a:ext cx="2069119" cy="2640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4000" rIns="90000" bIns="90000" rtlCol="0" anchor="ctr" anchorCtr="0"/>
          <a:lstStyle/>
          <a:p>
            <a:pPr marL="469900" marR="5080" indent="-457200" algn="ctr">
              <a:lnSpc>
                <a:spcPct val="100000"/>
              </a:lnSpc>
              <a:spcBef>
                <a:spcPts val="125"/>
              </a:spcBef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Лидерство </a:t>
            </a:r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(100 баллов)</a:t>
            </a:r>
            <a:endParaRPr lang="ru-RU" sz="2000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FB8259C-73E0-1742-B0DC-1303B32D6281}"/>
              </a:ext>
            </a:extLst>
          </p:cNvPr>
          <p:cNvSpPr/>
          <p:nvPr/>
        </p:nvSpPr>
        <p:spPr>
          <a:xfrm>
            <a:off x="5051557" y="2902006"/>
            <a:ext cx="2069119" cy="2640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4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5. Процессы, продукция и услуги </a:t>
            </a: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(500 баллов)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148D547-148B-3A43-828A-9582BC345F81}"/>
              </a:ext>
            </a:extLst>
          </p:cNvPr>
          <p:cNvSpPr/>
          <p:nvPr/>
        </p:nvSpPr>
        <p:spPr>
          <a:xfrm>
            <a:off x="9712767" y="2902006"/>
            <a:ext cx="2069119" cy="2640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84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9. Ключевые результаты </a:t>
            </a: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(150 баллов)</a:t>
            </a:r>
            <a:endParaRPr lang="ru-RU" sz="2000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ACD27BA-C09E-8646-947B-C12FC19F21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4985" y="3152816"/>
            <a:ext cx="744682" cy="7019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124F562-6BFA-DC4D-8882-3A3CCCE11EF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908" y="3169816"/>
            <a:ext cx="700182" cy="6317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021AEC83-4F0A-B64D-9824-E3A62025F4F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922" y="3188865"/>
            <a:ext cx="690758" cy="62985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6A4DC825-1F85-4D4C-A233-EB4ED5737361}"/>
              </a:ext>
            </a:extLst>
          </p:cNvPr>
          <p:cNvSpPr/>
          <p:nvPr/>
        </p:nvSpPr>
        <p:spPr>
          <a:xfrm>
            <a:off x="2703591" y="2902005"/>
            <a:ext cx="2069119" cy="73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3. Персонал 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(100 баллов)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roxima Nova Medium" panose="02000506030000020004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B81288E-F968-C848-A878-8919A256ADA7}"/>
              </a:ext>
            </a:extLst>
          </p:cNvPr>
          <p:cNvSpPr/>
          <p:nvPr/>
        </p:nvSpPr>
        <p:spPr>
          <a:xfrm>
            <a:off x="2703591" y="3854776"/>
            <a:ext cx="2069119" cy="73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2. Политика и стратегия 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(100 баллов)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E36CBA72-D485-734E-ADEB-184505DE697D}"/>
              </a:ext>
            </a:extLst>
          </p:cNvPr>
          <p:cNvSpPr/>
          <p:nvPr/>
        </p:nvSpPr>
        <p:spPr>
          <a:xfrm>
            <a:off x="2703591" y="4807546"/>
            <a:ext cx="2069119" cy="73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4. Партнерство и ресурсы 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(100 баллов)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BE0611A-2B85-5F46-90FE-1C984E652FEA}"/>
              </a:ext>
            </a:extLst>
          </p:cNvPr>
          <p:cNvSpPr/>
          <p:nvPr/>
        </p:nvSpPr>
        <p:spPr>
          <a:xfrm>
            <a:off x="7395070" y="2902005"/>
            <a:ext cx="2069119" cy="73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7. Результаты для персонала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(100 баллов)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roxima Nova Medium" panose="02000506030000020004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0AC294C-A999-184E-A7A8-0D54397C7C9B}"/>
              </a:ext>
            </a:extLst>
          </p:cNvPr>
          <p:cNvSpPr/>
          <p:nvPr/>
        </p:nvSpPr>
        <p:spPr>
          <a:xfrm>
            <a:off x="7395070" y="3854776"/>
            <a:ext cx="2069119" cy="73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6.Результаты для потребителей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(150 баллов)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roxima Nova Medium" panose="02000506030000020004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724E3D6D-D756-3E42-A373-E89C44B97AD5}"/>
              </a:ext>
            </a:extLst>
          </p:cNvPr>
          <p:cNvSpPr/>
          <p:nvPr/>
        </p:nvSpPr>
        <p:spPr>
          <a:xfrm>
            <a:off x="7395070" y="4807546"/>
            <a:ext cx="2069119" cy="734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8. Результаты для общества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Medium" panose="02000506030000020004" pitchFamily="2" charset="0"/>
              </a:rPr>
              <a:t>(100 баллов)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Proxima Nova Medium" panose="02000506030000020004" pitchFamily="2" charset="0"/>
            </a:endParaRPr>
          </a:p>
        </p:txBody>
      </p:sp>
      <p:sp>
        <p:nvSpPr>
          <p:cNvPr id="38" name="Triangle 37">
            <a:extLst>
              <a:ext uri="{FF2B5EF4-FFF2-40B4-BE49-F238E27FC236}">
                <a16:creationId xmlns:a16="http://schemas.microsoft.com/office/drawing/2014/main" xmlns="" id="{3E796D40-F257-1A48-B091-BF8FEC5DF4CE}"/>
              </a:ext>
            </a:extLst>
          </p:cNvPr>
          <p:cNvSpPr/>
          <p:nvPr/>
        </p:nvSpPr>
        <p:spPr>
          <a:xfrm>
            <a:off x="6603306" y="6032810"/>
            <a:ext cx="310450" cy="2676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xmlns="" id="{976C9853-4934-BB48-926C-A689A74F8697}"/>
              </a:ext>
            </a:extLst>
          </p:cNvPr>
          <p:cNvSpPr/>
          <p:nvPr/>
        </p:nvSpPr>
        <p:spPr>
          <a:xfrm>
            <a:off x="615451" y="6032810"/>
            <a:ext cx="310450" cy="2676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5AD304C9-DF86-024D-961C-95B80E174CC8}"/>
              </a:ext>
            </a:extLst>
          </p:cNvPr>
          <p:cNvSpPr/>
          <p:nvPr/>
        </p:nvSpPr>
        <p:spPr>
          <a:xfrm rot="10800000" flipV="1">
            <a:off x="7395070" y="5839283"/>
            <a:ext cx="4386816" cy="665961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РЕЗУЛЬТАТЫ (500 баллов)</a:t>
            </a:r>
          </a:p>
        </p:txBody>
      </p:sp>
      <p:sp>
        <p:nvSpPr>
          <p:cNvPr id="41" name="Triangle 40">
            <a:extLst>
              <a:ext uri="{FF2B5EF4-FFF2-40B4-BE49-F238E27FC236}">
                <a16:creationId xmlns:a16="http://schemas.microsoft.com/office/drawing/2014/main" xmlns="" id="{5D70A4D5-E71A-934D-AA34-04F30F91433E}"/>
              </a:ext>
            </a:extLst>
          </p:cNvPr>
          <p:cNvSpPr/>
          <p:nvPr/>
        </p:nvSpPr>
        <p:spPr>
          <a:xfrm>
            <a:off x="7606915" y="6032810"/>
            <a:ext cx="310450" cy="2676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xmlns="" id="{DB6339C8-7B7F-6F41-9AEC-A5D65305E9FE}"/>
              </a:ext>
            </a:extLst>
          </p:cNvPr>
          <p:cNvSpPr/>
          <p:nvPr/>
        </p:nvSpPr>
        <p:spPr>
          <a:xfrm>
            <a:off x="11253364" y="6032810"/>
            <a:ext cx="310450" cy="2676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48AF2A12-7E05-BE46-AB51-256B7F229534}"/>
              </a:ext>
            </a:extLst>
          </p:cNvPr>
          <p:cNvSpPr/>
          <p:nvPr/>
        </p:nvSpPr>
        <p:spPr>
          <a:xfrm rot="10800000" flipV="1">
            <a:off x="345742" y="1778498"/>
            <a:ext cx="11452080" cy="874586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9 КРИТЕРИЕВ, 32 СОСТАВЛЯЮЩИХ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CAD0A1A2-9A5D-1B47-B268-500B185E4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МОДЕЛЬ ПРЕМИИ ПРАВИТЕЛЬСТВА</a:t>
            </a:r>
            <a:b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РФ В ОБЛАСТИ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2993839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30C6E76-74F1-8B47-ACB0-5BC998D43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КРИТЕРИИ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МОДЕЛИ КОНКУРСА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36DBD58-B3D9-0B4B-AEF7-80C426BFECC9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1. ЛИДЕРСТВО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461F60F-3CC2-DE4F-8B20-6BA3A70D42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38" y="2551175"/>
            <a:ext cx="11500514" cy="39577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8FB8279-FF83-AF44-9B5F-F5F2D1DE06C7}"/>
              </a:ext>
            </a:extLst>
          </p:cNvPr>
          <p:cNvSpPr/>
          <p:nvPr/>
        </p:nvSpPr>
        <p:spPr>
          <a:xfrm>
            <a:off x="716108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 разрабатывают миссию, видение, ценности и этику и сами являются примером в их реализации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32D19B7-3EA9-D448-A201-F792E6235480}"/>
              </a:ext>
            </a:extLst>
          </p:cNvPr>
          <p:cNvSpPr/>
          <p:nvPr/>
        </p:nvSpPr>
        <p:spPr>
          <a:xfrm>
            <a:off x="2963602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 разрабатывают, внедряют, анализируют систему менеджмента организации и результаты ее деятельности, обеспечивая ее непрерывное совершенствование.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230965F-3BF4-EB43-B67D-CE246384EF84}"/>
              </a:ext>
            </a:extLst>
          </p:cNvPr>
          <p:cNvSpPr/>
          <p:nvPr/>
        </p:nvSpPr>
        <p:spPr>
          <a:xfrm>
            <a:off x="5176224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 взаимодействуют с внешними заинтересованными сторонами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F7B84FF-6A3F-2F46-8AB6-F95140908E4E}"/>
              </a:ext>
            </a:extLst>
          </p:cNvPr>
          <p:cNvSpPr/>
          <p:nvPr/>
        </p:nvSpPr>
        <p:spPr>
          <a:xfrm>
            <a:off x="7388847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Лидеры, вовлекая персонал, укрепляют культуру делового совершенства организации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F51CA58-BC41-3D43-B30E-8AF522AE76EF}"/>
              </a:ext>
            </a:extLst>
          </p:cNvPr>
          <p:cNvSpPr/>
          <p:nvPr/>
        </p:nvSpPr>
        <p:spPr>
          <a:xfrm>
            <a:off x="9601475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 обеспечивают гибкость организации и эффективно управляют изменениями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79681EF-EE2C-7445-BAEE-BA5EA5411E50}"/>
              </a:ext>
            </a:extLst>
          </p:cNvPr>
          <p:cNvSpPr/>
          <p:nvPr/>
        </p:nvSpPr>
        <p:spPr>
          <a:xfrm>
            <a:off x="2103120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1А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5513969-FC0D-1546-A985-D3A09CBF9CCA}"/>
              </a:ext>
            </a:extLst>
          </p:cNvPr>
          <p:cNvSpPr/>
          <p:nvPr/>
        </p:nvSpPr>
        <p:spPr>
          <a:xfrm>
            <a:off x="4350608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1Б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5848219-1908-F548-A539-1889A60E3635}"/>
              </a:ext>
            </a:extLst>
          </p:cNvPr>
          <p:cNvSpPr/>
          <p:nvPr/>
        </p:nvSpPr>
        <p:spPr>
          <a:xfrm>
            <a:off x="6563231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1В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8433E14-A6BC-D649-9DCF-1942DB9CAF7F}"/>
              </a:ext>
            </a:extLst>
          </p:cNvPr>
          <p:cNvSpPr/>
          <p:nvPr/>
        </p:nvSpPr>
        <p:spPr>
          <a:xfrm>
            <a:off x="87758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1Г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3C57609-2312-5D49-AA4D-198004C4D972}"/>
              </a:ext>
            </a:extLst>
          </p:cNvPr>
          <p:cNvSpPr/>
          <p:nvPr/>
        </p:nvSpPr>
        <p:spPr>
          <a:xfrm>
            <a:off x="109835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1Д</a:t>
            </a:r>
          </a:p>
        </p:txBody>
      </p:sp>
    </p:spTree>
    <p:extLst>
      <p:ext uri="{BB962C8B-B14F-4D97-AF65-F5344CB8AC3E}">
        <p14:creationId xmlns:p14="http://schemas.microsoft.com/office/powerpoint/2010/main" val="773296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76" y="586338"/>
            <a:ext cx="9688773" cy="1049284"/>
          </a:xfrm>
        </p:spPr>
        <p:txBody>
          <a:bodyPr/>
          <a:lstStyle/>
          <a:p>
            <a:r>
              <a:rPr lang="ru-RU" sz="2400" dirty="0"/>
              <a:t>1А. Лидеры разрабатывают миссию, видение, ценности и этику и сами являются примером в их реализации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39F2B08-6E2A-4686-9722-3E5F646A9703}"/>
              </a:ext>
            </a:extLst>
          </p:cNvPr>
          <p:cNvSpPr txBox="1"/>
          <p:nvPr/>
        </p:nvSpPr>
        <p:spPr>
          <a:xfrm>
            <a:off x="490537" y="2504179"/>
            <a:ext cx="11210925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Разрабатывают и доводят до заинтересованных сторон видение, миссию, информируют их о ценностях, этике и корпоративной культуре.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Показывают на личных примерах добросовестность, социальную ответственность и этичное поведение как внутри, так и вне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Определяют ясные направления развития организации и стратегические ориентиры.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Совершенствуют культуру лидерства в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60579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18274"/>
            <a:ext cx="9688773" cy="1049284"/>
          </a:xfrm>
        </p:spPr>
        <p:txBody>
          <a:bodyPr/>
          <a:lstStyle/>
          <a:p>
            <a:r>
              <a:rPr lang="ru-RU" sz="2000" dirty="0">
                <a:latin typeface="Proxima Nova" panose="020B0604020202020204" charset="0"/>
                <a:cs typeface="Proxima Nova" panose="020B0604020202020204" charset="0"/>
              </a:rPr>
              <a:t>1Б. </a:t>
            </a:r>
            <a:r>
              <a:rPr lang="ru-RU" sz="20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 разрабатывают, внедряют, анализируют систему менеджмента организации и результаты ее деятельности, обеспечивая ее непрерывное совершенствование</a:t>
            </a:r>
            <a:r>
              <a:rPr lang="ru-RU" sz="2000" dirty="0"/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63809F-7E10-4236-8195-8555BEEF78FD}"/>
              </a:ext>
            </a:extLst>
          </p:cNvPr>
          <p:cNvSpPr txBox="1"/>
          <p:nvPr/>
        </p:nvSpPr>
        <p:spPr>
          <a:xfrm>
            <a:off x="490536" y="2186303"/>
            <a:ext cx="11210925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и используют сбалансированный набор показателей для анализа результатов своей деятельности в долгосрочной и краткосрочной перспективе.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Совершенствуют организационную структуру и процессы для обеспечения реализации стратегии.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Понимают и используют скрытые возможности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Принимают решения на основе надежной информации и знаний для анализа текущих и прогнозируемых результатов функционирования процессов.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Разрабатывают и внедряют процессы планирования и проведения улучшений через творчество, инновации и изучение лучших практик.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Обеспечивают доверие заинтересованных сторон благодаря управлению стратегическими, операционными и финансовыми рисками.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24632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18274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1В.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 взаимодействуют с внешними заинтересованными сторонами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63809F-7E10-4236-8195-8555BEEF78FD}"/>
              </a:ext>
            </a:extLst>
          </p:cNvPr>
          <p:cNvSpPr txBox="1"/>
          <p:nvPr/>
        </p:nvSpPr>
        <p:spPr>
          <a:xfrm>
            <a:off x="369959" y="2110103"/>
            <a:ext cx="11210925" cy="4559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Применяют подходы для понимания, предвидения и реагирования на различные требования и ожидания своих ключевых заинтересованных сторон</a:t>
            </a:r>
            <a:r>
              <a:rPr lang="ru-RU" sz="2800" dirty="0"/>
              <a:t>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Определяют и согласовывают общие ценности, этику, культуру доверия и открытости во всей цепочке создания ценностей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Обеспечивают прозрачность финансовой и нефинансовой отчетности перед ключевыми заинтересованными сторонами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Поощряют свои заинтересованные для участия в деятельности, приносящей пользу обществу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631470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18274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1Г.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Лидеры, вовлекая персонал, укрепляют культуру делового совершенства организации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63809F-7E10-4236-8195-8555BEEF78FD}"/>
              </a:ext>
            </a:extLst>
          </p:cNvPr>
          <p:cNvSpPr txBox="1"/>
          <p:nvPr/>
        </p:nvSpPr>
        <p:spPr>
          <a:xfrm>
            <a:off x="369959" y="2266054"/>
            <a:ext cx="11210925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Создают культуру вовлеченности и делегирования полномочий, непрерывного улучшения деятельности и подотчетности на примере своих действий и поведения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Формируют способность быстро обучаться и своевременно действовать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Поддерживают персонал в реализации и достижении планов, целей и задач, в том числе личного развития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Признают командные и индивидуальные достижения на всех уровнях организации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Обеспечивают генерацию новых идей для инновационного и организационного развития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Содействуют и поощряют равные возможности и разнообразие в деятельности по совершенствованию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92793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18274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1Д.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Proxima Nova" panose="020B0604020202020204" charset="0"/>
              </a:rPr>
              <a:t>Лидеры обеспечивают гибкость организации и эффективно управляют изменениями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63809F-7E10-4236-8195-8555BEEF78FD}"/>
              </a:ext>
            </a:extLst>
          </p:cNvPr>
          <p:cNvSpPr txBox="1"/>
          <p:nvPr/>
        </p:nvSpPr>
        <p:spPr>
          <a:xfrm>
            <a:off x="369959" y="2266054"/>
            <a:ext cx="11210925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Демонстрируют способность в принятии обоснованных и своевременных решений на основе доступной информации, опыта и знаний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Определяют внутренние и внешние факторы, необходимые для проведения изменений в организации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Обеспечивают баланс между социальными, экологическими и экономическими факторами в деятельности организации</a:t>
            </a:r>
            <a:endParaRPr lang="ru-RU" sz="4000" dirty="0"/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Управляют изменениями с привлечением всех заинтересованных сторон для достижения устойчивого успеха организации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Применяют проектный менеджмент для эффективного управления изменениями и улучшения процессов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Используют системный подход к выработке и определению приоритетности творческих идей и инноваций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Обеспечивают проведение приоритетных изменений инвестициями, ресурсами и личной поддержкой</a:t>
            </a:r>
          </a:p>
        </p:txBody>
      </p:sp>
    </p:spTree>
    <p:extLst>
      <p:ext uri="{BB962C8B-B14F-4D97-AF65-F5344CB8AC3E}">
        <p14:creationId xmlns:p14="http://schemas.microsoft.com/office/powerpoint/2010/main" val="3588621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CB578892-6ECD-8C45-87E0-D5391EFD8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КРИТЕРИИ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МОДЕЛИ КОНКУРСА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3184EAD-757A-0947-B2AE-2BBCCD7487E4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2. ПОЛИТИКА И СТРАТЕГИЯ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E6253D9-8AFA-7A4F-AF7F-7CE565DD54C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38" y="2551175"/>
            <a:ext cx="11500514" cy="39577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8C8AC9B-95D2-0340-B5BE-DDAD3B1712AD}"/>
              </a:ext>
            </a:extLst>
          </p:cNvPr>
          <p:cNvSpPr/>
          <p:nvPr/>
        </p:nvSpPr>
        <p:spPr>
          <a:xfrm>
            <a:off x="716109" y="2971800"/>
            <a:ext cx="241113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Политика и стратегия основываются на понимании потребностей и ожиданий заинтересованных сторон, а также внешнего окружения.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3A44528-9565-FD44-81BD-DD644A6101E4}"/>
              </a:ext>
            </a:extLst>
          </p:cNvPr>
          <p:cNvSpPr/>
          <p:nvPr/>
        </p:nvSpPr>
        <p:spPr>
          <a:xfrm>
            <a:off x="3498990" y="2971800"/>
            <a:ext cx="241113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Политика и стратегия основываются на понимании внутренней деятельности и возможностей организации.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CED8071-F37C-FF41-BCE9-17B9214BB3AB}"/>
              </a:ext>
            </a:extLst>
          </p:cNvPr>
          <p:cNvSpPr/>
          <p:nvPr/>
        </p:nvSpPr>
        <p:spPr>
          <a:xfrm>
            <a:off x="6281871" y="2971800"/>
            <a:ext cx="241113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Политика и стратегия разрабатываются, пересматриваются и актуализируются.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2150414-4771-5D41-958C-814C08F5B8D0}"/>
              </a:ext>
            </a:extLst>
          </p:cNvPr>
          <p:cNvSpPr/>
          <p:nvPr/>
        </p:nvSpPr>
        <p:spPr>
          <a:xfrm>
            <a:off x="9064752" y="2971800"/>
            <a:ext cx="241113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Политика и стратегия доводятся до заинтересованных сторон, реализуются и контролируются.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AFC7CE9-AB7D-5C44-B42D-CCCA81E7D001}"/>
              </a:ext>
            </a:extLst>
          </p:cNvPr>
          <p:cNvSpPr/>
          <p:nvPr/>
        </p:nvSpPr>
        <p:spPr>
          <a:xfrm>
            <a:off x="2646700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2А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AC2BE7F-275A-2B46-9097-ED182AB55C39}"/>
              </a:ext>
            </a:extLst>
          </p:cNvPr>
          <p:cNvSpPr/>
          <p:nvPr/>
        </p:nvSpPr>
        <p:spPr>
          <a:xfrm>
            <a:off x="5430281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2Б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D2551F5-B455-5D4A-BFCD-9FC24DB79847}"/>
              </a:ext>
            </a:extLst>
          </p:cNvPr>
          <p:cNvSpPr/>
          <p:nvPr/>
        </p:nvSpPr>
        <p:spPr>
          <a:xfrm>
            <a:off x="8214782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2В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65A979B-BC69-B145-AA07-8D11C5DAAE7C}"/>
              </a:ext>
            </a:extLst>
          </p:cNvPr>
          <p:cNvSpPr/>
          <p:nvPr/>
        </p:nvSpPr>
        <p:spPr>
          <a:xfrm>
            <a:off x="10997443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2Г</a:t>
            </a:r>
          </a:p>
        </p:txBody>
      </p:sp>
    </p:spTree>
    <p:extLst>
      <p:ext uri="{BB962C8B-B14F-4D97-AF65-F5344CB8AC3E}">
        <p14:creationId xmlns:p14="http://schemas.microsoft.com/office/powerpoint/2010/main" val="3277316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626" y="403974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2А. Политика и стратегия основываются на понимании потребностей и ожиданий заинтересованных сторон, а также внешнего окружения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63809F-7E10-4236-8195-8555BEEF78FD}"/>
              </a:ext>
            </a:extLst>
          </p:cNvPr>
          <p:cNvSpPr txBox="1"/>
          <p:nvPr/>
        </p:nvSpPr>
        <p:spPr>
          <a:xfrm>
            <a:off x="369959" y="2197990"/>
            <a:ext cx="11210925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000" dirty="0"/>
              <a:t>1. Изучают потребности и ожидания заинтересованных сторон и на их основе разрабатывают и пересматривают политику и стратегию, обеспечивая готовность к изменениям.</a:t>
            </a:r>
          </a:p>
          <a:p>
            <a:pPr lvl="0" algn="just">
              <a:lnSpc>
                <a:spcPct val="150000"/>
              </a:lnSpc>
            </a:pPr>
            <a:r>
              <a:rPr lang="ru-RU" sz="2000" dirty="0"/>
              <a:t>2. Выявляют и анализируют влияние внешних экономических, рыночных, социальных тенденций и показателей на организацию.</a:t>
            </a:r>
          </a:p>
          <a:p>
            <a:pPr lvl="0" algn="just">
              <a:lnSpc>
                <a:spcPct val="150000"/>
              </a:lnSpc>
            </a:pPr>
            <a:r>
              <a:rPr lang="ru-RU" sz="2000" dirty="0"/>
              <a:t>3. Понимают и прогнозируют краткосрочные и долгосрочные последствия возможных изменений в соответствующих политических, законодательных и регулирующих требованиях как на глобальном, так и на локальном уровнях.</a:t>
            </a:r>
          </a:p>
          <a:p>
            <a:pPr algn="just">
              <a:lnSpc>
                <a:spcPct val="150000"/>
              </a:lnSpc>
            </a:pPr>
            <a:r>
              <a:rPr lang="ru-RU" sz="2000" dirty="0"/>
              <a:t>4. Используют подходящие методы и инструменты для анализа и выявления изменений во внешней среде.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01162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51" y="586338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2Б. Политика и стратегия основываются на понимании внутренней деятельности и возможностей организации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63809F-7E10-4236-8195-8555BEEF78FD}"/>
              </a:ext>
            </a:extLst>
          </p:cNvPr>
          <p:cNvSpPr txBox="1"/>
          <p:nvPr/>
        </p:nvSpPr>
        <p:spPr>
          <a:xfrm>
            <a:off x="369959" y="2197990"/>
            <a:ext cx="11210925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Анализируют внутренние показатели деятельности для понимания существующих и потенциальных возможностей и способностей достижения стратегических целей</a:t>
            </a:r>
            <a:r>
              <a:rPr lang="en-US" sz="2000" dirty="0"/>
              <a:t>.</a:t>
            </a:r>
          </a:p>
          <a:p>
            <a:pPr marL="342900" lvl="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Изучают ключевые компетенции и возможности существующих и потенциальных партнеров для развития возможностей организации</a:t>
            </a:r>
            <a:r>
              <a:rPr lang="en-US" sz="2400" dirty="0"/>
              <a:t>.</a:t>
            </a:r>
          </a:p>
          <a:p>
            <a:pPr marL="342900" lvl="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влияние новых технологий и моделей бизнеса на деятельность организации в будущем.</a:t>
            </a:r>
            <a:endParaRPr lang="en-US" sz="2000" dirty="0"/>
          </a:p>
          <a:p>
            <a:pPr marL="342900" lvl="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Проводят бенчмаркинг и изучение лучших практик для понимания своих сильных сторон и областей для улучшения</a:t>
            </a:r>
            <a:r>
              <a:rPr lang="en-US" sz="2000" dirty="0"/>
              <a:t>.</a:t>
            </a:r>
            <a:r>
              <a:rPr lang="ru-RU" sz="2400" dirty="0"/>
              <a:t>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24254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546AF75-4C0D-294F-886D-9FC017B3DA35}"/>
              </a:ext>
            </a:extLst>
          </p:cNvPr>
          <p:cNvSpPr/>
          <p:nvPr/>
        </p:nvSpPr>
        <p:spPr>
          <a:xfrm>
            <a:off x="3279656" y="4326746"/>
            <a:ext cx="8553977" cy="218334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endParaRPr lang="ru-RU" sz="1600" dirty="0">
              <a:solidFill>
                <a:srgbClr val="050505"/>
              </a:solidFill>
              <a:latin typeface="Proxima Nova Light" panose="02000506030000020004" pitchFamily="2" charset="0"/>
              <a:cs typeface="Arial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7C7EEA-6D99-5F47-99E9-4C336C65B9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482" r="2425"/>
          <a:stretch/>
        </p:blipFill>
        <p:spPr>
          <a:xfrm>
            <a:off x="345745" y="1771507"/>
            <a:ext cx="2655783" cy="473858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A84A29D-82BF-764F-9531-E44979CBD47E}"/>
              </a:ext>
            </a:extLst>
          </p:cNvPr>
          <p:cNvSpPr/>
          <p:nvPr/>
        </p:nvSpPr>
        <p:spPr>
          <a:xfrm>
            <a:off x="3280378" y="1771508"/>
            <a:ext cx="2667395" cy="2280540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Критерии премии служили для предприятий ориентирами использования специальных методов менеджмента качества, включая статистические методы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618E06A-1459-874D-A8DF-965A35327236}"/>
              </a:ext>
            </a:extLst>
          </p:cNvPr>
          <p:cNvSpPr/>
          <p:nvPr/>
        </p:nvSpPr>
        <p:spPr>
          <a:xfrm>
            <a:off x="6225179" y="1771508"/>
            <a:ext cx="2667395" cy="2280540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Способствовали появлению «японского экономического чуда»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6DADCBC-BDFB-644C-A800-0E004F5F7371}"/>
              </a:ext>
            </a:extLst>
          </p:cNvPr>
          <p:cNvSpPr/>
          <p:nvPr/>
        </p:nvSpPr>
        <p:spPr>
          <a:xfrm>
            <a:off x="9171424" y="1771508"/>
            <a:ext cx="2662209" cy="2280540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Известные японские компании стали мировыми лидерами качества благодаря премии </a:t>
            </a:r>
            <a:r>
              <a:rPr lang="ru-RU" sz="1600" dirty="0" err="1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Деминга</a:t>
            </a:r>
            <a:endParaRPr lang="ru-RU" sz="1600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pic>
        <p:nvPicPr>
          <p:cNvPr id="37" name="Picture 6" descr="ÐÐ°ÑÑÐ¸Ð½ÐºÐ¸ Ð¿Ð¾ Ð·Ð°Ð¿ÑÐ¾ÑÑ deming prize png">
            <a:extLst>
              <a:ext uri="{FF2B5EF4-FFF2-40B4-BE49-F238E27FC236}">
                <a16:creationId xmlns:a16="http://schemas.microsoft.com/office/drawing/2014/main" xmlns="" id="{2DF6B34B-56B9-204E-813D-F09C1F417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84" y="3146613"/>
            <a:ext cx="1923703" cy="21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https://versiya.info/uploads/posts/2017-05/1495438352_toyota-logo.png">
            <a:extLst>
              <a:ext uri="{FF2B5EF4-FFF2-40B4-BE49-F238E27FC236}">
                <a16:creationId xmlns:a16="http://schemas.microsoft.com/office/drawing/2014/main" xmlns="" id="{4786FA1A-9122-C84F-B663-2BBEFACA3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782" y="4908663"/>
            <a:ext cx="1222945" cy="101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https://www.mkslift.ru/UserFiles/nissan_logo.jpg">
            <a:extLst>
              <a:ext uri="{FF2B5EF4-FFF2-40B4-BE49-F238E27FC236}">
                <a16:creationId xmlns:a16="http://schemas.microsoft.com/office/drawing/2014/main" xmlns="" id="{238BB441-8AE8-BC47-B433-A1C3EF7B5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406" y="4908663"/>
            <a:ext cx="1302481" cy="117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2" descr="https://www.greatbuyz.com/blog/wp-content/uploads/2017/12/f7ae4c2d17023191350.png">
            <a:extLst>
              <a:ext uri="{FF2B5EF4-FFF2-40B4-BE49-F238E27FC236}">
                <a16:creationId xmlns:a16="http://schemas.microsoft.com/office/drawing/2014/main" xmlns="" id="{A24AB1B0-3522-0042-935E-A73E2163E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056" y="5253526"/>
            <a:ext cx="1921581" cy="4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4" descr="https://logowik.com/content/uploads/images/359_nec.jpg">
            <a:extLst>
              <a:ext uri="{FF2B5EF4-FFF2-40B4-BE49-F238E27FC236}">
                <a16:creationId xmlns:a16="http://schemas.microsoft.com/office/drawing/2014/main" xmlns="" id="{33086A2C-A4D5-FD45-9841-F73CD63FA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977" y="4908662"/>
            <a:ext cx="1564383" cy="117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2046D7-4FC8-6D45-BD09-54F75AFDA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ПРЕМИЯ ДЕМИНГА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(1951 год)</a:t>
            </a:r>
          </a:p>
        </p:txBody>
      </p:sp>
    </p:spTree>
    <p:extLst>
      <p:ext uri="{BB962C8B-B14F-4D97-AF65-F5344CB8AC3E}">
        <p14:creationId xmlns:p14="http://schemas.microsoft.com/office/powerpoint/2010/main" val="3748467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76" y="586338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2В. </a:t>
            </a:r>
            <a:r>
              <a:rPr lang="ru-RU" sz="2400" dirty="0"/>
              <a:t>Политика и стратегия разрабатываются, пересматриваются и актуализируются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7D2A9C3-0E44-4F8C-9F08-47CA2CEA86F4}"/>
              </a:ext>
            </a:extLst>
          </p:cNvPr>
          <p:cNvSpPr/>
          <p:nvPr/>
        </p:nvSpPr>
        <p:spPr>
          <a:xfrm>
            <a:off x="723900" y="2347074"/>
            <a:ext cx="10563225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Разрабатывают и реализуют стратегию и политики для воплощения своей миссии и видения.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Интегрируют в своей стратегии подход к устойчивому развитию организации с цепочкой создания ценности для потребителей и разработкой процессов, выделяя необходимые ресурсы для достижения установленных целей.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Устанавливают ключевые результаты, достижение которых необходимо для реализации миссии, достижения видения и стратегических целей.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Управляют стратегическими рисками и выполняют сценарное планирование.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Понимают свои ключевые компетенции и их использование для общественной пользы.</a:t>
            </a:r>
          </a:p>
        </p:txBody>
      </p:sp>
    </p:spTree>
    <p:extLst>
      <p:ext uri="{BB962C8B-B14F-4D97-AF65-F5344CB8AC3E}">
        <p14:creationId xmlns:p14="http://schemas.microsoft.com/office/powerpoint/2010/main" val="6214228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76" y="586338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2Г. </a:t>
            </a:r>
            <a:r>
              <a:rPr lang="ru-RU" sz="2400" dirty="0"/>
              <a:t>Политика и стратегия доводятся до заинтересованных сторон, реализуются и контролируются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C82F6B8-0C1E-4CF8-B996-0E695FCC1FF2}"/>
              </a:ext>
            </a:extLst>
          </p:cNvPr>
          <p:cNvSpPr/>
          <p:nvPr/>
        </p:nvSpPr>
        <p:spPr>
          <a:xfrm>
            <a:off x="369959" y="2197990"/>
            <a:ext cx="11660116" cy="4613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Переводят стратегию в согласованные процессы, проекты и организационные структуры, необходимые для своевременной реализации изменений по всей цепочке создания ценности.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Устанавливают цели на основе сравнения своих показателей, процессов, политики и стратегии с другими организациями.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Обеспечивают доступность финансовых, материальных и технологических ресурсов для поддержки политики и стратегии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Используют системный подход при реализации политики и стратегии для достижения желаемых результатов, обусловленных возможностями.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цели и задачи в области инновационной деятельности, поддерживаемые применяемыми политиками и ресурсами.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доводят политику и стратегию до ключевых заинтересованных сторон.</a:t>
            </a:r>
          </a:p>
        </p:txBody>
      </p:sp>
    </p:spTree>
    <p:extLst>
      <p:ext uri="{BB962C8B-B14F-4D97-AF65-F5344CB8AC3E}">
        <p14:creationId xmlns:p14="http://schemas.microsoft.com/office/powerpoint/2010/main" val="3825787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9E6DCA4-9E34-C944-8C99-4728509E1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КРИТЕРИИ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МОДЕЛИ КОНКУРСА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F341541-04E4-7C4C-A9A9-BF72882F31C4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3. ПЕРСОНАЛ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82F2BA2-386B-F346-8BA6-47AD2F9A81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38" y="2551175"/>
            <a:ext cx="11500514" cy="39577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965138-5C2B-0643-9650-2AC7C33CC7C4}"/>
              </a:ext>
            </a:extLst>
          </p:cNvPr>
          <p:cNvSpPr/>
          <p:nvPr/>
        </p:nvSpPr>
        <p:spPr>
          <a:xfrm>
            <a:off x="716108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Планы в области персонала поддерживают стратегию организации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DCF9C7B-A950-FA4C-B711-A66ABDD3F71B}"/>
              </a:ext>
            </a:extLst>
          </p:cNvPr>
          <p:cNvSpPr/>
          <p:nvPr/>
        </p:nvSpPr>
        <p:spPr>
          <a:xfrm>
            <a:off x="2963602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Знания и способности персонала развиваются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042525F-E31B-1E45-AA6C-CEFE4F20AF6E}"/>
              </a:ext>
            </a:extLst>
          </p:cNvPr>
          <p:cNvSpPr/>
          <p:nvPr/>
        </p:nvSpPr>
        <p:spPr>
          <a:xfrm>
            <a:off x="5176224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Деятельность персонала координируется, он вовлечен в процессы организации и наделен соответствующими полномочиями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B7252B9-282B-654F-B947-6A9BDEA26C74}"/>
              </a:ext>
            </a:extLst>
          </p:cNvPr>
          <p:cNvSpPr/>
          <p:nvPr/>
        </p:nvSpPr>
        <p:spPr>
          <a:xfrm>
            <a:off x="7388847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В организации налажен эффективный диалог с персоналом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D09503C-B5AC-1941-9A4B-131D2A0D28CA}"/>
              </a:ext>
            </a:extLst>
          </p:cNvPr>
          <p:cNvSpPr/>
          <p:nvPr/>
        </p:nvSpPr>
        <p:spPr>
          <a:xfrm>
            <a:off x="9601475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Персонал ценят, награждают и заботятся о нем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1896C52-BCC1-6C48-BF14-06AB71460BFB}"/>
              </a:ext>
            </a:extLst>
          </p:cNvPr>
          <p:cNvSpPr/>
          <p:nvPr/>
        </p:nvSpPr>
        <p:spPr>
          <a:xfrm>
            <a:off x="2103120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3А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09B4DEA-BDFC-B54D-B501-9516AAC05EEA}"/>
              </a:ext>
            </a:extLst>
          </p:cNvPr>
          <p:cNvSpPr/>
          <p:nvPr/>
        </p:nvSpPr>
        <p:spPr>
          <a:xfrm>
            <a:off x="4350608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3Б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FE93B57-C66A-0644-9D9B-B9BF65300D5B}"/>
              </a:ext>
            </a:extLst>
          </p:cNvPr>
          <p:cNvSpPr/>
          <p:nvPr/>
        </p:nvSpPr>
        <p:spPr>
          <a:xfrm>
            <a:off x="6563231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3В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5B6D787-3E99-7B4F-9791-F6CA52BEA124}"/>
              </a:ext>
            </a:extLst>
          </p:cNvPr>
          <p:cNvSpPr/>
          <p:nvPr/>
        </p:nvSpPr>
        <p:spPr>
          <a:xfrm>
            <a:off x="87758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3Г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BF529A6-0081-1541-AD02-D941646918EA}"/>
              </a:ext>
            </a:extLst>
          </p:cNvPr>
          <p:cNvSpPr/>
          <p:nvPr/>
        </p:nvSpPr>
        <p:spPr>
          <a:xfrm>
            <a:off x="109835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3Д</a:t>
            </a:r>
          </a:p>
        </p:txBody>
      </p:sp>
    </p:spTree>
    <p:extLst>
      <p:ext uri="{BB962C8B-B14F-4D97-AF65-F5344CB8AC3E}">
        <p14:creationId xmlns:p14="http://schemas.microsoft.com/office/powerpoint/2010/main" val="3921081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526" y="604688"/>
            <a:ext cx="9688773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3А.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Планы в области персонала поддерживают стратегию организации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4BACEEF-1E6B-4ED6-9B58-F9A9E8D922EC}"/>
              </a:ext>
            </a:extLst>
          </p:cNvPr>
          <p:cNvSpPr/>
          <p:nvPr/>
        </p:nvSpPr>
        <p:spPr>
          <a:xfrm>
            <a:off x="819151" y="2197990"/>
            <a:ext cx="11002888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уровень компетенции персонала, необходимый для реализации стратегии.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Осуществляют кадровое планирование в соответствии со своей стратегией, организационной структурой, новыми технологиями и ключевыми процессами.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Адаптируют организационную структуру для достижения стратегии.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Вовлекают работников в разработку и пересмотр политики и стратегии в области персонала.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Управляют наймом, развитием карьеры, планированием кадрового резерва на основе справедливых и равных возможностей для своего персонала;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Проводят социологические опросы среди персонала и поддерживают другие способы получения обратной связи для улучшения кадровой стратегии, политики и планов.</a:t>
            </a:r>
          </a:p>
        </p:txBody>
      </p:sp>
    </p:spTree>
    <p:extLst>
      <p:ext uri="{BB962C8B-B14F-4D97-AF65-F5344CB8AC3E}">
        <p14:creationId xmlns:p14="http://schemas.microsoft.com/office/powerpoint/2010/main" val="4905801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51" y="690413"/>
            <a:ext cx="9688773" cy="1049284"/>
          </a:xfrm>
        </p:spPr>
        <p:txBody>
          <a:bodyPr/>
          <a:lstStyle/>
          <a:p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3Б. </a:t>
            </a: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Знания и способности персонала развиваются</a:t>
            </a:r>
            <a:endParaRPr lang="ru-RU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E949146-53D7-43C7-BCC9-A24F03014441}"/>
              </a:ext>
            </a:extLst>
          </p:cNvPr>
          <p:cNvSpPr/>
          <p:nvPr/>
        </p:nvSpPr>
        <p:spPr>
          <a:xfrm>
            <a:off x="457199" y="2313939"/>
            <a:ext cx="11277600" cy="4197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навыки, компетенции и результаты, необходимые для достижения миссии, видения и стратегических целей.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Поддерживают в организации систему управления талантами и привлечения людей, необходимых для удовлетворения потребностей организации;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Поддерживают вовлеченность работников в повышение производительности труда и улучшение деятельности;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Развивают навыки и компетенции работников для обеспечения их будущей мобильности и возможности трудоустройства;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Проводят индивидуальные и командные обучающие мероприятия, и тренинги.</a:t>
            </a:r>
          </a:p>
        </p:txBody>
      </p:sp>
    </p:spTree>
    <p:extLst>
      <p:ext uri="{BB962C8B-B14F-4D97-AF65-F5344CB8AC3E}">
        <p14:creationId xmlns:p14="http://schemas.microsoft.com/office/powerpoint/2010/main" val="21171836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626" y="586338"/>
            <a:ext cx="838384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3В.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Деятельность персонала координируется, он вовлечен в процессы организации и наделен соответствующими полномочиями</a:t>
            </a:r>
            <a:r>
              <a:rPr lang="ru-RU" sz="24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144EB61-D1AA-46FE-9D74-05E4CC160290}"/>
              </a:ext>
            </a:extLst>
          </p:cNvPr>
          <p:cNvSpPr/>
          <p:nvPr/>
        </p:nvSpPr>
        <p:spPr>
          <a:xfrm>
            <a:off x="499137" y="2489791"/>
            <a:ext cx="11322902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Делегируют полномочия персоналу и согласовывают личные и командные цели со стратегией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Поддерживают применение инноваций в отношении продукции, услуг, процессов, маркетинга и моделей бизнеса.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Поддерживают культуру творчества и инноваций в организации;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400" dirty="0"/>
              <a:t>Поощряют участие работников в общественной деятельности и мероприятиях</a:t>
            </a:r>
          </a:p>
        </p:txBody>
      </p:sp>
    </p:spTree>
    <p:extLst>
      <p:ext uri="{BB962C8B-B14F-4D97-AF65-F5344CB8AC3E}">
        <p14:creationId xmlns:p14="http://schemas.microsoft.com/office/powerpoint/2010/main" val="14253082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826" y="586338"/>
            <a:ext cx="9964999" cy="1049284"/>
          </a:xfrm>
        </p:spPr>
        <p:txBody>
          <a:bodyPr/>
          <a:lstStyle/>
          <a:p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3Г. </a:t>
            </a: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В организации налажен эффективный диалог </a:t>
            </a:r>
            <a:b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с персоналом</a:t>
            </a:r>
            <a:endParaRPr lang="ru-RU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3F777AC-A7CB-45C3-B402-301567A43FDF}"/>
              </a:ext>
            </a:extLst>
          </p:cNvPr>
          <p:cNvSpPr/>
          <p:nvPr/>
        </p:nvSpPr>
        <p:spPr>
          <a:xfrm>
            <a:off x="495301" y="2436115"/>
            <a:ext cx="10915649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потребности и ожиданиях персонала в коммуникациях и обмене информацией.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Разрабатывают и внедряют каналы обмена информацией «снизу-вверх», «сверху вниз» и горизонтальные каналы.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Информируют персонал о направлении развития организации и приоритетах ее стратегии для понимания персоналом своего вклада в общий успех.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Содействуют распространению информации, знаний и лучшей практики в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Развивают культуру, способствующую повышению эффективности сотрудничества и командной работы во всех звеньях цепочки создания ценности.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07374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76" y="722039"/>
            <a:ext cx="9964999" cy="1049284"/>
          </a:xfrm>
        </p:spPr>
        <p:txBody>
          <a:bodyPr/>
          <a:lstStyle/>
          <a:p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3Д. </a:t>
            </a: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Персонал ценят, награждают и заботятся о нем</a:t>
            </a:r>
            <a:endParaRPr lang="ru-RU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818926F-B8FE-49D3-9ACC-AA0E4825ACA0}"/>
              </a:ext>
            </a:extLst>
          </p:cNvPr>
          <p:cNvSpPr/>
          <p:nvPr/>
        </p:nvSpPr>
        <p:spPr>
          <a:xfrm>
            <a:off x="369960" y="2224704"/>
            <a:ext cx="11364840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Согласовывают систему оплаты труда, вознаграждений и условий труда со стратегией и политиками.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Мотивируют людей к деятельности по улучшению и инновациям, признают их усилия и достижения.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Поощряют персонал за ведение здорового образа жизни, заботу об окружающей среде, социальную ответственность.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Формируют культуру взаимопомощи, признания и уважения на индивидуальном и командном уровнях.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Устанавливают социальные выплаты, например, корпоративных пенсий, детских пособий, оплату лечения сотрудников и членов их семей.</a:t>
            </a:r>
          </a:p>
        </p:txBody>
      </p:sp>
    </p:spTree>
    <p:extLst>
      <p:ext uri="{BB962C8B-B14F-4D97-AF65-F5344CB8AC3E}">
        <p14:creationId xmlns:p14="http://schemas.microsoft.com/office/powerpoint/2010/main" val="33771926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CD880F5-E8AA-B34B-9B97-506D2A855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КРИТЕРИИ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МОДЕЛИ КОНКУРСА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32038B-B90D-FF49-B2F1-1876C5DEB392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4. ПАРТНЕРСТВО И РЕСУРСЫ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9B5A3FF-6D48-754A-A9C4-D82755FFAC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38" y="2551175"/>
            <a:ext cx="11500514" cy="39577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A256726-68F5-7E4F-A9C7-FA24D421C08D}"/>
              </a:ext>
            </a:extLst>
          </p:cNvPr>
          <p:cNvSpPr/>
          <p:nvPr/>
        </p:nvSpPr>
        <p:spPr>
          <a:xfrm>
            <a:off x="716108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отношениями с партнерами и поставщиками проводится на взаимовыгодной основе.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474AA50-6DAD-0640-BA41-111571A14B58}"/>
              </a:ext>
            </a:extLst>
          </p:cNvPr>
          <p:cNvSpPr/>
          <p:nvPr/>
        </p:nvSpPr>
        <p:spPr>
          <a:xfrm>
            <a:off x="2963602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финансами осуществляется в целях обеспечения решения задач устойчивого развития.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1992EA6-CEEF-8E46-BD2E-EF32E73406DA}"/>
              </a:ext>
            </a:extLst>
          </p:cNvPr>
          <p:cNvSpPr/>
          <p:nvPr/>
        </p:nvSpPr>
        <p:spPr>
          <a:xfrm>
            <a:off x="5176224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зданиями, оборудованием, материалами и природными ресурсами с позиций устойчивого развития.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0AF0BEB-DD58-1844-A7FC-D410CDAD1FB4}"/>
              </a:ext>
            </a:extLst>
          </p:cNvPr>
          <p:cNvSpPr/>
          <p:nvPr/>
        </p:nvSpPr>
        <p:spPr>
          <a:xfrm>
            <a:off x="7388847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технологиями проводится для реализации стратегии развития организации.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CFB0AE2-F49F-4E45-A1DB-A6DACDE040A6}"/>
              </a:ext>
            </a:extLst>
          </p:cNvPr>
          <p:cNvSpPr/>
          <p:nvPr/>
        </p:nvSpPr>
        <p:spPr>
          <a:xfrm>
            <a:off x="9601475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знаниями и информацией проводится с использованием современных достижений для поддержания эффективного принятия решений и развития возможностей организации.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ECEDAD1-D28E-2D40-9887-2D53685BB786}"/>
              </a:ext>
            </a:extLst>
          </p:cNvPr>
          <p:cNvSpPr/>
          <p:nvPr/>
        </p:nvSpPr>
        <p:spPr>
          <a:xfrm>
            <a:off x="2103120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4А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3D6FD0C-03B3-B547-B5E9-7227E0268416}"/>
              </a:ext>
            </a:extLst>
          </p:cNvPr>
          <p:cNvSpPr/>
          <p:nvPr/>
        </p:nvSpPr>
        <p:spPr>
          <a:xfrm>
            <a:off x="4350608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4Б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E0BF29E-8093-F34A-B3D7-F430B75A27E2}"/>
              </a:ext>
            </a:extLst>
          </p:cNvPr>
          <p:cNvSpPr/>
          <p:nvPr/>
        </p:nvSpPr>
        <p:spPr>
          <a:xfrm>
            <a:off x="6563231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4В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A02D32C-C94D-504C-820C-E9D13A8714CD}"/>
              </a:ext>
            </a:extLst>
          </p:cNvPr>
          <p:cNvSpPr/>
          <p:nvPr/>
        </p:nvSpPr>
        <p:spPr>
          <a:xfrm>
            <a:off x="87758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4Г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29820CE-5378-F647-A5CE-FF57BCF27524}"/>
              </a:ext>
            </a:extLst>
          </p:cNvPr>
          <p:cNvSpPr/>
          <p:nvPr/>
        </p:nvSpPr>
        <p:spPr>
          <a:xfrm>
            <a:off x="109835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4Д</a:t>
            </a:r>
          </a:p>
        </p:txBody>
      </p:sp>
    </p:spTree>
    <p:extLst>
      <p:ext uri="{BB962C8B-B14F-4D97-AF65-F5344CB8AC3E}">
        <p14:creationId xmlns:p14="http://schemas.microsoft.com/office/powerpoint/2010/main" val="17992369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76" y="395838"/>
            <a:ext cx="10117399" cy="1049284"/>
          </a:xfrm>
        </p:spPr>
        <p:txBody>
          <a:bodyPr/>
          <a:lstStyle/>
          <a:p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4А. </a:t>
            </a: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отношениями с партнерами </a:t>
            </a:r>
            <a:b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и поставщиками проводится на взаимовыгодной основе</a:t>
            </a:r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B8518-F1AB-48C3-8C6C-B4406B39D670}"/>
              </a:ext>
            </a:extLst>
          </p:cNvPr>
          <p:cNvSpPr/>
          <p:nvPr/>
        </p:nvSpPr>
        <p:spPr>
          <a:xfrm>
            <a:off x="446161" y="2130922"/>
            <a:ext cx="11375878" cy="461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Определяют и сегментируют своих партнеров и поставщиков в соответствии со стратегией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Устанавливают подходящие политики и подходы к выстраиванию эффективной работы с ключевыми партнерами и поставщиками.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Выстраивают отношения с партнерами и поставщиками на основе взаимного доверия, уважения и открытости.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Обеспечивают согласование стратегии, ценностей и процессов организации со своими партнерами и поставщиками.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Используют и формируют профессиональные сообщества с участием партнеров для создания дополнительной ценности для заинтересованных сторон.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Достигают взаимной выгоды от партнерства, обеспечивая друг друга экспертными знаниями и возможностями.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204397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546AF75-4C0D-294F-886D-9FC017B3DA35}"/>
              </a:ext>
            </a:extLst>
          </p:cNvPr>
          <p:cNvSpPr/>
          <p:nvPr/>
        </p:nvSpPr>
        <p:spPr>
          <a:xfrm>
            <a:off x="3279656" y="4326746"/>
            <a:ext cx="8553977" cy="218334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endParaRPr lang="ru-RU" sz="1600" dirty="0">
              <a:solidFill>
                <a:srgbClr val="050505"/>
              </a:solidFill>
              <a:latin typeface="Proxima Nova Light" panose="02000506030000020004" pitchFamily="2" charset="0"/>
              <a:cs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A84A29D-82BF-764F-9531-E44979CBD47E}"/>
              </a:ext>
            </a:extLst>
          </p:cNvPr>
          <p:cNvSpPr/>
          <p:nvPr/>
        </p:nvSpPr>
        <p:spPr>
          <a:xfrm>
            <a:off x="3280378" y="1771508"/>
            <a:ext cx="2667395" cy="2280540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Цель премии – повысить значимость качества для американских компаний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618E06A-1459-874D-A8DF-965A35327236}"/>
              </a:ext>
            </a:extLst>
          </p:cNvPr>
          <p:cNvSpPr/>
          <p:nvPr/>
        </p:nvSpPr>
        <p:spPr>
          <a:xfrm>
            <a:off x="6225179" y="1771508"/>
            <a:ext cx="2667395" cy="2280540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Компании-победители должны информировать другие компании через публикации и лекции о ходе и результатах работы по улучшению качества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6DADCBC-BDFB-644C-A800-0E004F5F7371}"/>
              </a:ext>
            </a:extLst>
          </p:cNvPr>
          <p:cNvSpPr/>
          <p:nvPr/>
        </p:nvSpPr>
        <p:spPr>
          <a:xfrm>
            <a:off x="9171424" y="1771508"/>
            <a:ext cx="2662209" cy="2280540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Вручается в 6 категориях (промышленное производство, услуги, малый бизнес, образование, здравоохранение, некоммерческие организации)</a:t>
            </a:r>
          </a:p>
        </p:txBody>
      </p:sp>
      <p:pic>
        <p:nvPicPr>
          <p:cNvPr id="37" name="Picture 6" descr="ÐÐ°ÑÑÐ¸Ð½ÐºÐ¸ Ð¿Ð¾ Ð·Ð°Ð¿ÑÐ¾ÑÑ deming prize png">
            <a:extLst>
              <a:ext uri="{FF2B5EF4-FFF2-40B4-BE49-F238E27FC236}">
                <a16:creationId xmlns:a16="http://schemas.microsoft.com/office/drawing/2014/main" xmlns="" id="{2DF6B34B-56B9-204E-813D-F09C1F417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84" y="3146613"/>
            <a:ext cx="1923703" cy="21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A10FE-A9E5-C140-AE68-CBD0869C35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896" t="124" b="-124"/>
          <a:stretch/>
        </p:blipFill>
        <p:spPr>
          <a:xfrm>
            <a:off x="349623" y="1792052"/>
            <a:ext cx="2651183" cy="47238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6C75A96-02ED-C34A-A2A0-EE1563378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24" y="3127732"/>
            <a:ext cx="2070100" cy="2070100"/>
          </a:xfrm>
          <a:prstGeom prst="rect">
            <a:avLst/>
          </a:prstGeom>
        </p:spPr>
      </p:pic>
      <p:pic>
        <p:nvPicPr>
          <p:cNvPr id="18" name="Picture 4" descr="ÐÐ°ÑÑÐ¸Ð½ÐºÐ¸ Ð¿Ð¾ Ð·Ð°Ð¿ÑÐ¾ÑÑ boeing logo">
            <a:extLst>
              <a:ext uri="{FF2B5EF4-FFF2-40B4-BE49-F238E27FC236}">
                <a16:creationId xmlns:a16="http://schemas.microsoft.com/office/drawing/2014/main" xmlns="" id="{DFA406FE-CF49-694D-8FB0-D6F7FE7D8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897" y="4927430"/>
            <a:ext cx="1962988" cy="110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ÐÐ°ÑÑÐ¸Ð½ÐºÐ¸ Ð¿Ð¾ Ð·Ð°Ð¿ÑÐ¾ÑÑ fedex logo">
            <a:extLst>
              <a:ext uri="{FF2B5EF4-FFF2-40B4-BE49-F238E27FC236}">
                <a16:creationId xmlns:a16="http://schemas.microsoft.com/office/drawing/2014/main" xmlns="" id="{5D9A19A5-E998-CD46-91E2-A11A4A4FF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796" y="5063988"/>
            <a:ext cx="1498307" cy="64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ÐÐ°ÑÑÐ¸Ð½ÐºÐ¸ Ð¿Ð¾ Ð·Ð°Ð¿ÑÐ¾ÑÑ ritz carlton logo">
            <a:extLst>
              <a:ext uri="{FF2B5EF4-FFF2-40B4-BE49-F238E27FC236}">
                <a16:creationId xmlns:a16="http://schemas.microsoft.com/office/drawing/2014/main" xmlns="" id="{705FC265-1F97-8940-B001-2A745435A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895" y="4920996"/>
            <a:ext cx="1327358" cy="92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ÐÐ°ÑÑÐ¸Ð½ÐºÐ¸ Ð¿Ð¾ Ð·Ð°Ð¿ÑÐ¾ÑÑ cadillac motor logo">
            <a:extLst>
              <a:ext uri="{FF2B5EF4-FFF2-40B4-BE49-F238E27FC236}">
                <a16:creationId xmlns:a16="http://schemas.microsoft.com/office/drawing/2014/main" xmlns="" id="{E9B7EF52-41DE-9543-87F2-625CAAA38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087" y="4740106"/>
            <a:ext cx="1327358" cy="129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469BA8-8831-4B41-82C9-AC4AFAC5E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027" y="374009"/>
            <a:ext cx="6674302" cy="1049284"/>
          </a:xfrm>
        </p:spPr>
        <p:txBody>
          <a:bodyPr/>
          <a:lstStyle/>
          <a:p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НАЦИОНАЛЬНАЯ ПРЕМИЯ КАЧЕСТВА МАЛКОЛЬМА БОЛДРИДЖА</a:t>
            </a:r>
            <a:b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(США, 1987 год)</a:t>
            </a:r>
          </a:p>
        </p:txBody>
      </p:sp>
    </p:spTree>
    <p:extLst>
      <p:ext uri="{BB962C8B-B14F-4D97-AF65-F5344CB8AC3E}">
        <p14:creationId xmlns:p14="http://schemas.microsoft.com/office/powerpoint/2010/main" val="5690084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051" y="500613"/>
            <a:ext cx="10117399" cy="1049284"/>
          </a:xfrm>
        </p:spPr>
        <p:txBody>
          <a:bodyPr/>
          <a:lstStyle/>
          <a:p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4Б.</a:t>
            </a: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 Управление финансами осуществляется в целях обеспечения решения задач устойчивого развития</a:t>
            </a:r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2F07AA0-E510-439C-AC1D-C5DECCD85BF6}"/>
              </a:ext>
            </a:extLst>
          </p:cNvPr>
          <p:cNvSpPr/>
          <p:nvPr/>
        </p:nvSpPr>
        <p:spPr>
          <a:xfrm>
            <a:off x="369959" y="2159828"/>
            <a:ext cx="11452080" cy="419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Разрабатывают финансовую стратегию, политики и процессы для обеспечения реализации общей стратегии организации и финансовой устойчивости.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Разрабатывают процессы финансового планирования, контроля, отчетности и анализа для оптимизации использования ресурсов (в том числе управление рисками).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Распределяют ресурсы для удовлетворения всех долгосрочных потребностей, достижения и поддержания конкурентоспособности, а не только стремления к получению краткосрочной прибыли;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Учитывают специфические требования (к качеству, охране труда, промышленной и экологической безопасности и т.п.) на всех уровнях организации при реализации процессов управления финансами.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Определяют инвестиционную политику для привлечения материальных и нематериальных ресурсов с учетом долгосрочного воздействия экономических, экологических и социальных факторов.</a:t>
            </a:r>
          </a:p>
        </p:txBody>
      </p:sp>
    </p:spTree>
    <p:extLst>
      <p:ext uri="{BB962C8B-B14F-4D97-AF65-F5344CB8AC3E}">
        <p14:creationId xmlns:p14="http://schemas.microsoft.com/office/powerpoint/2010/main" val="21044550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151" y="395838"/>
            <a:ext cx="10117399" cy="1049284"/>
          </a:xfrm>
        </p:spPr>
        <p:txBody>
          <a:bodyPr/>
          <a:lstStyle/>
          <a:p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4В. </a:t>
            </a: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зданиями, оборудованием, материалами и природными ресурсами с позиций устойчивого развития </a:t>
            </a:r>
            <a:endParaRPr lang="ru-RU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CE5D0F3-5064-46FC-8DD6-DC2F576B1A36}"/>
              </a:ext>
            </a:extLst>
          </p:cNvPr>
          <p:cNvSpPr/>
          <p:nvPr/>
        </p:nvSpPr>
        <p:spPr>
          <a:xfrm>
            <a:off x="369961" y="2197990"/>
            <a:ext cx="11452078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Разрабатывают и реализуют стратегию, политики и процессы управления зданиями, оборудованием и материалами с учетом финансовой и экологической устойчивости.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Эффективно управляют жизненным циклом и безопасностью зданий, оборудования и материалов.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Измеряют и оптимизируют влияние своей деятельности, жизненного цикла продукции и услуг на здоровье людей, безопасность и окружающую среду.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Минимизируют воздействие на окружающую среду, обеспечивая соответствие и превышение обязательных требований стандартов и нормативов, включая стандарты экологического менеджмента, энергоэффективности и т.п.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Используют и продвигают экономические, экологические и социальные стандарты в своей отрасли.</a:t>
            </a:r>
          </a:p>
        </p:txBody>
      </p:sp>
    </p:spTree>
    <p:extLst>
      <p:ext uri="{BB962C8B-B14F-4D97-AF65-F5344CB8AC3E}">
        <p14:creationId xmlns:p14="http://schemas.microsoft.com/office/powerpoint/2010/main" val="3292239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676" y="481563"/>
            <a:ext cx="10117399" cy="1049284"/>
          </a:xfrm>
        </p:spPr>
        <p:txBody>
          <a:bodyPr/>
          <a:lstStyle/>
          <a:p>
            <a:r>
              <a:rPr lang="ru-RU" sz="2800" dirty="0">
                <a:latin typeface="Proxima Nova" panose="020B0604020202020204" charset="0"/>
                <a:cs typeface="Proxima Nova" panose="020B0604020202020204" charset="0"/>
              </a:rPr>
              <a:t>4Г. </a:t>
            </a:r>
            <a:r>
              <a:rPr lang="ru-RU" sz="28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Управление технологиями проводится для реализации стратегии развития организации</a:t>
            </a:r>
            <a:endParaRPr lang="ru-RU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261BD84-172B-46F4-9C3B-A42E7B53C085}"/>
              </a:ext>
            </a:extLst>
          </p:cNvPr>
          <p:cNvSpPr/>
          <p:nvPr/>
        </p:nvSpPr>
        <p:spPr>
          <a:xfrm>
            <a:off x="369959" y="2197990"/>
            <a:ext cx="11526766" cy="3782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Управляют портфелем технологий в соответствии со стратегией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Развивают портфель технологий для повышения гибкости процессов, проектов и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Вовлекают заинтересованные стороны в разработку и внедрение новых технологий;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Внедряют альтернативные и вновь появляющиеся технологии и оценивают их влияние на деятельность организации, бизнес и общество.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Развивают инновационные и экологически чистые технологии (например, энергоэффективность, ресурсосбережение, снижение теплоотдачи и количества отходов, переработка и повторное использование).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Используют технологии для поддержки творчества и инноваций, в том числе информационные технологии для поддержки и совершенствования организации и ее процессов.</a:t>
            </a:r>
          </a:p>
        </p:txBody>
      </p:sp>
    </p:spTree>
    <p:extLst>
      <p:ext uri="{BB962C8B-B14F-4D97-AF65-F5344CB8AC3E}">
        <p14:creationId xmlns:p14="http://schemas.microsoft.com/office/powerpoint/2010/main" val="3174803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76" y="462513"/>
            <a:ext cx="10117399" cy="1049284"/>
          </a:xfrm>
        </p:spPr>
        <p:txBody>
          <a:bodyPr/>
          <a:lstStyle/>
          <a:p>
            <a:r>
              <a:rPr lang="ru-RU" sz="2000" dirty="0">
                <a:latin typeface="Proxima Nova" panose="020B0604020202020204" charset="0"/>
                <a:cs typeface="Proxima Nova" panose="020B0604020202020204" charset="0"/>
              </a:rPr>
              <a:t>4Д. </a:t>
            </a:r>
            <a:r>
              <a:rPr lang="ru-RU" sz="2000" dirty="0"/>
              <a:t>Управление знаниями и информацией проводится с использованием современных научных достижений для поддержания эффективного принятия решений и развития возможностей организации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EA8C7AC-9CE1-45A3-A9E0-5FCA4AAF25F1}"/>
              </a:ext>
            </a:extLst>
          </p:cNvPr>
          <p:cNvSpPr/>
          <p:nvPr/>
        </p:nvSpPr>
        <p:spPr>
          <a:xfrm>
            <a:off x="369959" y="2197990"/>
            <a:ext cx="11452080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Обеспечивают лидеров точной и достаточной информацией для своевременного принятия решений.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Превращают данные в структурированную информацию и знания, которые можно распространять и эффективно использовать.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Вовлекают заинтересованные стороны и используют их знания и опыт для выработки идей и инноваций.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Управляют доступом сотрудников и сторонних лиц к необходимой информации, обеспечивают ее сохранность и защиту интеллектуальной собственности.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Воплощают свои идеи в жизнь по всей цепочке создания ценностей.</a:t>
            </a:r>
          </a:p>
        </p:txBody>
      </p:sp>
    </p:spTree>
    <p:extLst>
      <p:ext uri="{BB962C8B-B14F-4D97-AF65-F5344CB8AC3E}">
        <p14:creationId xmlns:p14="http://schemas.microsoft.com/office/powerpoint/2010/main" val="2495518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48403CC-4DF7-6F4F-86E3-AE0B7C86A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КРИТЕРИИ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МОДЕЛИ КОНКУРСА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0801E84-8254-7A4D-B02B-C094FA161A0F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5. ПРОЦЕССЫ, ПРОДУКЦИЯ И УСЛУГИ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F001AD0-5B59-174D-A80F-68B06BF4F6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38" y="2551175"/>
            <a:ext cx="11500514" cy="39577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581EBB-EE9D-B041-BBAE-3BAB622F169B}"/>
              </a:ext>
            </a:extLst>
          </p:cNvPr>
          <p:cNvSpPr/>
          <p:nvPr/>
        </p:nvSpPr>
        <p:spPr>
          <a:xfrm>
            <a:off x="716108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Осуществляется всесторонний менеджмент процессов для создания добавленной ценности для заинтересованных сторон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DB24C63-365C-2A43-8D02-AC27BCE4ADC9}"/>
              </a:ext>
            </a:extLst>
          </p:cNvPr>
          <p:cNvSpPr/>
          <p:nvPr/>
        </p:nvSpPr>
        <p:spPr>
          <a:xfrm>
            <a:off x="2963602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Продукция и услуги разрабатываются на основе ожиданий потребителей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5A00C89-9B6E-C149-A364-4793ECAF04FD}"/>
              </a:ext>
            </a:extLst>
          </p:cNvPr>
          <p:cNvSpPr/>
          <p:nvPr/>
        </p:nvSpPr>
        <p:spPr>
          <a:xfrm>
            <a:off x="5176224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Проводится эффективный маркетинг и продвижение продукции и услуг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329BB93-61B7-4B4E-A2FF-A5B56A21E8AC}"/>
              </a:ext>
            </a:extLst>
          </p:cNvPr>
          <p:cNvSpPr/>
          <p:nvPr/>
        </p:nvSpPr>
        <p:spPr>
          <a:xfrm>
            <a:off x="7388847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Производство и поставка продукции и услуг осуществляется в управляемых условиях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3283A07-D9C1-5944-BFCF-1C4520F96F66}"/>
              </a:ext>
            </a:extLst>
          </p:cNvPr>
          <p:cNvSpPr/>
          <p:nvPr/>
        </p:nvSpPr>
        <p:spPr>
          <a:xfrm>
            <a:off x="9601475" y="2971800"/>
            <a:ext cx="1868259" cy="3136089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216000" rIns="90000" bIns="90000" rtlCol="0" anchor="t" anchorCtr="0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Отношения с потребителями управляются и улучшаются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96B2A98-6167-6741-8387-F4DA64900D6C}"/>
              </a:ext>
            </a:extLst>
          </p:cNvPr>
          <p:cNvSpPr/>
          <p:nvPr/>
        </p:nvSpPr>
        <p:spPr>
          <a:xfrm>
            <a:off x="2103120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5А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E6A7799-CA4C-1A48-9405-0773CE388AF8}"/>
              </a:ext>
            </a:extLst>
          </p:cNvPr>
          <p:cNvSpPr/>
          <p:nvPr/>
        </p:nvSpPr>
        <p:spPr>
          <a:xfrm>
            <a:off x="4350608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5Б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5D13314-AC01-A24D-BEBC-EB1502605151}"/>
              </a:ext>
            </a:extLst>
          </p:cNvPr>
          <p:cNvSpPr/>
          <p:nvPr/>
        </p:nvSpPr>
        <p:spPr>
          <a:xfrm>
            <a:off x="6563231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5В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30BAFD2-B155-9E41-984E-6C02537C30C7}"/>
              </a:ext>
            </a:extLst>
          </p:cNvPr>
          <p:cNvSpPr/>
          <p:nvPr/>
        </p:nvSpPr>
        <p:spPr>
          <a:xfrm>
            <a:off x="87758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5Г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FB7E1C6-EBE6-A443-8C7B-F7A6DB303C99}"/>
              </a:ext>
            </a:extLst>
          </p:cNvPr>
          <p:cNvSpPr/>
          <p:nvPr/>
        </p:nvSpPr>
        <p:spPr>
          <a:xfrm>
            <a:off x="10983559" y="5605272"/>
            <a:ext cx="481247" cy="502617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5Д</a:t>
            </a:r>
          </a:p>
        </p:txBody>
      </p:sp>
    </p:spTree>
    <p:extLst>
      <p:ext uri="{BB962C8B-B14F-4D97-AF65-F5344CB8AC3E}">
        <p14:creationId xmlns:p14="http://schemas.microsoft.com/office/powerpoint/2010/main" val="32560789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86338"/>
            <a:ext cx="10117399" cy="1049284"/>
          </a:xfrm>
        </p:spPr>
        <p:txBody>
          <a:bodyPr/>
          <a:lstStyle/>
          <a:p>
            <a:r>
              <a:rPr lang="en-US" sz="2400" dirty="0">
                <a:latin typeface="Proxima Nova" panose="020B0604020202020204" charset="0"/>
                <a:cs typeface="Proxima Nova" panose="020B0604020202020204" charset="0"/>
              </a:rPr>
              <a:t>5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А.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Осуществляется всесторонний менеджмент процессов для создания добавленной ценности для заинтересованных сторон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1659D90-8E8D-4806-A69F-4FD9ACAC92D6}"/>
              </a:ext>
            </a:extLst>
          </p:cNvPr>
          <p:cNvSpPr/>
          <p:nvPr/>
        </p:nvSpPr>
        <p:spPr>
          <a:xfrm>
            <a:off x="455684" y="2329825"/>
            <a:ext cx="11452080" cy="3366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Разрабатывают систему ключевых процессов для реализации стратегии организации.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Управляют системой взаимосвязанных процессов, включая процессы, выведенные на аутсорсинг.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владельцев процессов, их роль и ответственность в разработке, функционировании и улучшении процессов.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систему показателей деятельности для анализа эффективности и результативности ключевых процессов и их вклада в достижение стратегических целей.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Используют данные мониторинга результативности и эффективности своих процессов, а также изучают лучший опыт в целях стимулирования творчества, инноваций и улучшения.</a:t>
            </a:r>
          </a:p>
        </p:txBody>
      </p:sp>
    </p:spTree>
    <p:extLst>
      <p:ext uri="{BB962C8B-B14F-4D97-AF65-F5344CB8AC3E}">
        <p14:creationId xmlns:p14="http://schemas.microsoft.com/office/powerpoint/2010/main" val="5618036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86338"/>
            <a:ext cx="10117399" cy="1049284"/>
          </a:xfrm>
        </p:spPr>
        <p:txBody>
          <a:bodyPr/>
          <a:lstStyle/>
          <a:p>
            <a:r>
              <a:rPr lang="en-US" sz="2400" dirty="0">
                <a:latin typeface="Proxima Nova" panose="020B0604020202020204" charset="0"/>
                <a:cs typeface="Proxima Nova" panose="020B0604020202020204" charset="0"/>
              </a:rPr>
              <a:t>5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Б.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Продукция и услуги разрабатываются на основе ожиданий потребителей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8AA580E-4512-46F1-A340-66EDD4DEF400}"/>
              </a:ext>
            </a:extLst>
          </p:cNvPr>
          <p:cNvSpPr/>
          <p:nvPr/>
        </p:nvSpPr>
        <p:spPr>
          <a:xfrm>
            <a:off x="514349" y="2406380"/>
            <a:ext cx="11163300" cy="295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Внедряют инновации и создают ценности для потребителей, вовлекая их и другие заинтересованные стороны в разработку новой и инновационной продукции и услуг.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Изучают рынок, проводят опросы потребителей и поддерживают другие формы обратной связи для улучшения предложения своей продукции и услуг.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Предлагают продукцию и услуги с учетом изменений потребностей существующих и потенциальных потребителей.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Формируют портфель новой продукции и услуг и управляют ими в течение полного жизненного цикла.</a:t>
            </a:r>
          </a:p>
        </p:txBody>
      </p:sp>
    </p:spTree>
    <p:extLst>
      <p:ext uri="{BB962C8B-B14F-4D97-AF65-F5344CB8AC3E}">
        <p14:creationId xmlns:p14="http://schemas.microsoft.com/office/powerpoint/2010/main" val="1317073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86338"/>
            <a:ext cx="10117399" cy="1049284"/>
          </a:xfrm>
        </p:spPr>
        <p:txBody>
          <a:bodyPr/>
          <a:lstStyle/>
          <a:p>
            <a:r>
              <a:rPr lang="en-US" sz="2400" dirty="0">
                <a:latin typeface="Proxima Nova" panose="020B0604020202020204" charset="0"/>
                <a:cs typeface="Proxima Nova" panose="020B0604020202020204" charset="0"/>
              </a:rPr>
              <a:t>5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В.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Проводится эффективный маркетинг и продвижение продукции и услуг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C325A3F-C842-4FD6-80C6-E7026CD9A6D7}"/>
              </a:ext>
            </a:extLst>
          </p:cNvPr>
          <p:cNvSpPr/>
          <p:nvPr/>
        </p:nvSpPr>
        <p:spPr>
          <a:xfrm>
            <a:off x="369959" y="2316698"/>
            <a:ext cx="11452080" cy="3366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Знают своих существующих и потенциальных потребителей, предвидят их потребности и ожидания.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Превращают потребности и ожидания своих потребителей в привлекательные предложения ценности для них как сегодня, так и в будущем.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Внедряют подходящие модели бизнеса в соответствии со своими предложениями ценности для потребителей, конкурентными преимуществами, рыночным позиционированием и каналами распространения продукции для различных целевых групп потребителей.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Разрабатывают маркетинговую стратегию продвижения своей продукции и услуг для целевых групп потребителей.</a:t>
            </a:r>
          </a:p>
        </p:txBody>
      </p:sp>
    </p:spTree>
    <p:extLst>
      <p:ext uri="{BB962C8B-B14F-4D97-AF65-F5344CB8AC3E}">
        <p14:creationId xmlns:p14="http://schemas.microsoft.com/office/powerpoint/2010/main" val="17600779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151" y="586338"/>
            <a:ext cx="10117399" cy="1049284"/>
          </a:xfrm>
        </p:spPr>
        <p:txBody>
          <a:bodyPr/>
          <a:lstStyle/>
          <a:p>
            <a:r>
              <a:rPr lang="en-US" sz="2400" dirty="0">
                <a:latin typeface="Proxima Nova" panose="020B0604020202020204" charset="0"/>
                <a:cs typeface="Proxima Nova" panose="020B0604020202020204" charset="0"/>
              </a:rPr>
              <a:t>5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Г.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Производство и поставка продукции и услуг осуществляется </a:t>
            </a:r>
            <a:b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</a:b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в управляемых условиях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43AAF58-38CE-4898-8D33-6A2A7CB48E35}"/>
              </a:ext>
            </a:extLst>
          </p:cNvPr>
          <p:cNvSpPr/>
          <p:nvPr/>
        </p:nvSpPr>
        <p:spPr>
          <a:xfrm>
            <a:off x="247648" y="2197990"/>
            <a:ext cx="11574391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Производят и поставляют продукцию и услуги в соответствии с потребностями и ожиданиями потребителей, а также превосходят их в рамках своей ценовой политики.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Внедряют в производство современные инструменты повышения производительности труда и качества.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Обеспечивают персонал всеми необходимыми ресурсами, компетенциями и полномочиями для максимального повышения удовлетворенности потребителей.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Управляют продукцией и услугами на протяжении всего жизненного цикла, включая повторное использование и утилизацию (если это применимо), с учетом их воздействия на здоровье и безопасность людей, а также влияния на окружающую среду.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dirty="0"/>
              <a:t>Сравнивают свои результаты с соответствующими показателями других компаний и проводят анализ своих сильных сторон и возможностей улучшения для максимального повышения ценности для потребителей.</a:t>
            </a:r>
          </a:p>
        </p:txBody>
      </p:sp>
    </p:spTree>
    <p:extLst>
      <p:ext uri="{BB962C8B-B14F-4D97-AF65-F5344CB8AC3E}">
        <p14:creationId xmlns:p14="http://schemas.microsoft.com/office/powerpoint/2010/main" val="37808112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700638"/>
            <a:ext cx="10117399" cy="1049284"/>
          </a:xfrm>
        </p:spPr>
        <p:txBody>
          <a:bodyPr/>
          <a:lstStyle/>
          <a:p>
            <a:r>
              <a:rPr lang="en-US" sz="2400" dirty="0">
                <a:latin typeface="Proxima Nova" panose="020B0604020202020204" charset="0"/>
                <a:cs typeface="Proxima Nova" panose="020B0604020202020204" charset="0"/>
              </a:rPr>
              <a:t>5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Д. </a:t>
            </a:r>
            <a:r>
              <a:rPr lang="ru-RU" sz="2400" dirty="0"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Отношения с потребителями управляются и улучшаются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КАК НА ПРАКТИКЕ ЛУЧШИЕ ОРГАНИЗАЦИИ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C843109-A415-4B08-AA4D-659B361A7504}"/>
              </a:ext>
            </a:extLst>
          </p:cNvPr>
          <p:cNvSpPr/>
          <p:nvPr/>
        </p:nvSpPr>
        <p:spPr>
          <a:xfrm>
            <a:off x="369959" y="2271314"/>
            <a:ext cx="11383891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Сегментируют потребителей в соответствии со своей стратегией и устанавливают подходящие политики и процессы для эффективного управления взаимоотношениями.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Определяют текущие и долгосрочные потребности и ожидания потребителей и удовлетворяют их.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Поддерживают постоянный диалог с потребителями на основе открытости и прозрачности.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Проводят непрерывный мониторинг и анализируют опыт и восприятие предоставляемой потребителям ценности и обеспечивают способность своих процессов своевременно реагировать на любую обратную связь.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ru-RU" sz="2000" dirty="0"/>
              <a:t>Предоставляют потребителям ясные рекомендации по ответственному использованию продукции и услуг.</a:t>
            </a:r>
          </a:p>
        </p:txBody>
      </p:sp>
    </p:spTree>
    <p:extLst>
      <p:ext uri="{BB962C8B-B14F-4D97-AF65-F5344CB8AC3E}">
        <p14:creationId xmlns:p14="http://schemas.microsoft.com/office/powerpoint/2010/main" val="2151613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546AF75-4C0D-294F-886D-9FC017B3DA35}"/>
              </a:ext>
            </a:extLst>
          </p:cNvPr>
          <p:cNvSpPr/>
          <p:nvPr/>
        </p:nvSpPr>
        <p:spPr>
          <a:xfrm>
            <a:off x="3279656" y="4326746"/>
            <a:ext cx="8553977" cy="218334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endParaRPr lang="ru-RU" sz="1600" dirty="0">
              <a:solidFill>
                <a:srgbClr val="050505"/>
              </a:solidFill>
              <a:latin typeface="Proxima Nova Light" panose="02000506030000020004" pitchFamily="2" charset="0"/>
              <a:cs typeface="Arial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27C7EEA-6D99-5F47-99E9-4C336C65B9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482" r="2425"/>
          <a:stretch/>
        </p:blipFill>
        <p:spPr>
          <a:xfrm>
            <a:off x="345745" y="1771507"/>
            <a:ext cx="2655783" cy="473858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A84A29D-82BF-764F-9531-E44979CBD47E}"/>
              </a:ext>
            </a:extLst>
          </p:cNvPr>
          <p:cNvSpPr/>
          <p:nvPr/>
        </p:nvSpPr>
        <p:spPr>
          <a:xfrm>
            <a:off x="3280378" y="1771508"/>
            <a:ext cx="2667395" cy="2280540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Организатором и учредителем Европейской премии качества является Европейский фонд управления качеством (</a:t>
            </a:r>
            <a:r>
              <a:rPr lang="en-US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EFQM)</a:t>
            </a:r>
            <a:endParaRPr lang="ru-RU" sz="1600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618E06A-1459-874D-A8DF-965A35327236}"/>
              </a:ext>
            </a:extLst>
          </p:cNvPr>
          <p:cNvSpPr/>
          <p:nvPr/>
        </p:nvSpPr>
        <p:spPr>
          <a:xfrm>
            <a:off x="6225179" y="1771508"/>
            <a:ext cx="2667395" cy="2280540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Критерии учитывают японский и американский опыт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6DADCBC-BDFB-644C-A800-0E004F5F7371}"/>
              </a:ext>
            </a:extLst>
          </p:cNvPr>
          <p:cNvSpPr/>
          <p:nvPr/>
        </p:nvSpPr>
        <p:spPr>
          <a:xfrm>
            <a:off x="9171424" y="1771508"/>
            <a:ext cx="2662209" cy="2280540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9000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Цель – рост числа компаний, воспринявших качество как стратегию для обеспечения преимущества в мировой конкуренции	</a:t>
            </a:r>
          </a:p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endParaRPr lang="ru-RU" sz="1600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73F06A6-A248-6948-B8D0-A04BC52EF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93" y="2894193"/>
            <a:ext cx="2349500" cy="2349500"/>
          </a:xfrm>
          <a:prstGeom prst="rect">
            <a:avLst/>
          </a:prstGeom>
        </p:spPr>
      </p:pic>
      <p:pic>
        <p:nvPicPr>
          <p:cNvPr id="14" name="Picture 4" descr="ÐÐ°ÑÑÐ¸Ð½ÐºÐ¸ Ð¿Ð¾ Ð·Ð°Ð¿ÑÐ¾ÑÑ bosch logo">
            <a:extLst>
              <a:ext uri="{FF2B5EF4-FFF2-40B4-BE49-F238E27FC236}">
                <a16:creationId xmlns:a16="http://schemas.microsoft.com/office/drawing/2014/main" xmlns="" id="{A6BFEDCD-7B43-B54D-9535-C796EFB25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841" y="4995910"/>
            <a:ext cx="1829598" cy="85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ÐÐ°ÑÑÐ¸Ð½ÐºÐ¸ Ð¿Ð¾ Ð·Ð°Ð¿ÑÐ¾ÑÑ siemens">
            <a:extLst>
              <a:ext uri="{FF2B5EF4-FFF2-40B4-BE49-F238E27FC236}">
                <a16:creationId xmlns:a16="http://schemas.microsoft.com/office/drawing/2014/main" xmlns="" id="{306085E7-10BD-704B-A0F3-1765B252A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179" y="4826904"/>
            <a:ext cx="1515476" cy="113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ÐÐ°ÑÑÐ¸Ð½ÐºÐ¸ Ð¿Ð¾ Ð·Ð°Ð¿ÑÐ¾ÑÑ volvo logo">
            <a:extLst>
              <a:ext uri="{FF2B5EF4-FFF2-40B4-BE49-F238E27FC236}">
                <a16:creationId xmlns:a16="http://schemas.microsoft.com/office/drawing/2014/main" xmlns="" id="{E6E5CA88-4150-C74B-821C-6B38F38D0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273" y="4744502"/>
            <a:ext cx="1152553" cy="1152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ÐÐ°ÑÑÐ¸Ð½ÐºÐ¸ Ð¿Ð¾ Ð·Ð°Ð¿ÑÐ¾ÑÑ bmw logo">
            <a:extLst>
              <a:ext uri="{FF2B5EF4-FFF2-40B4-BE49-F238E27FC236}">
                <a16:creationId xmlns:a16="http://schemas.microsoft.com/office/drawing/2014/main" xmlns="" id="{7F1523B5-083F-AD43-90FE-031BAE106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178" y="4920383"/>
            <a:ext cx="800793" cy="80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8D69ABCB-CA04-D44A-8889-80E0545F7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ГЛОБАЛЬНАЯ ПРЕМИЯ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EFQM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(1991 год)</a:t>
            </a:r>
          </a:p>
        </p:txBody>
      </p:sp>
    </p:spTree>
    <p:extLst>
      <p:ext uri="{BB962C8B-B14F-4D97-AF65-F5344CB8AC3E}">
        <p14:creationId xmlns:p14="http://schemas.microsoft.com/office/powerpoint/2010/main" val="17623825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562F4A2F-C2E7-6640-A4ED-8E1C2E495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КРИТЕРИИ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МОДЕЛИ КОНКУРСА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6B4EC41-8936-164D-B399-3D79C3BAD86A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6. РЕЗУЛЬТАТЫ ДЛЯ ПОТРЕБИТЕЛЕЙ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6E91124-4165-C14E-9B80-849E940B65BC}"/>
              </a:ext>
            </a:extLst>
          </p:cNvPr>
          <p:cNvSpPr/>
          <p:nvPr/>
        </p:nvSpPr>
        <p:spPr>
          <a:xfrm rot="10800000" flipV="1">
            <a:off x="905256" y="2276857"/>
            <a:ext cx="5010911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Результаты восприятия потребителями качества продукции и услуг организации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6AB1641-E869-B24C-B82D-B78D0E3A8352}"/>
              </a:ext>
            </a:extLst>
          </p:cNvPr>
          <p:cNvSpPr/>
          <p:nvPr/>
        </p:nvSpPr>
        <p:spPr>
          <a:xfrm rot="10800000" flipV="1">
            <a:off x="6789168" y="2276857"/>
            <a:ext cx="5008653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Результаты деятельности организации по повышению удовлетворенности потребителей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785CE9A-5F81-D644-BC71-88B782D87B48}"/>
              </a:ext>
            </a:extLst>
          </p:cNvPr>
          <p:cNvSpPr/>
          <p:nvPr/>
        </p:nvSpPr>
        <p:spPr>
          <a:xfrm rot="10800000" flipV="1">
            <a:off x="345742" y="2276857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en-US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6A</a:t>
            </a:r>
            <a:endParaRPr lang="ru-RU" sz="1400" b="1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924506F-2ED4-EE42-892F-8137432CFFBD}"/>
              </a:ext>
            </a:extLst>
          </p:cNvPr>
          <p:cNvSpPr/>
          <p:nvPr/>
        </p:nvSpPr>
        <p:spPr>
          <a:xfrm rot="10800000" flipV="1">
            <a:off x="6229655" y="2276857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en-US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6</a:t>
            </a:r>
            <a:r>
              <a:rPr lang="ru-RU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Б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AC8068C-8DFB-844D-AF3A-7B27F0536B0E}"/>
              </a:ext>
            </a:extLst>
          </p:cNvPr>
          <p:cNvSpPr/>
          <p:nvPr/>
        </p:nvSpPr>
        <p:spPr>
          <a:xfrm rot="10800000" flipV="1">
            <a:off x="345742" y="5509250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9. КЛЮЧЕВЫЕ РЕЗУЛЬТАТЫ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37A493E-9945-3544-AD12-5A93AEDE8D5F}"/>
              </a:ext>
            </a:extLst>
          </p:cNvPr>
          <p:cNvSpPr/>
          <p:nvPr/>
        </p:nvSpPr>
        <p:spPr>
          <a:xfrm rot="10800000" flipV="1">
            <a:off x="905256" y="6007609"/>
            <a:ext cx="5010911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Ключевые результаты деятельности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91D02AD-F047-D945-A813-6AB99A6BE6D2}"/>
              </a:ext>
            </a:extLst>
          </p:cNvPr>
          <p:cNvSpPr/>
          <p:nvPr/>
        </p:nvSpPr>
        <p:spPr>
          <a:xfrm rot="10800000" flipV="1">
            <a:off x="6789168" y="6007609"/>
            <a:ext cx="5008653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Ключевые индикаторы деятельности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180321E-B1BB-6D4E-9AD9-E607BF583B9B}"/>
              </a:ext>
            </a:extLst>
          </p:cNvPr>
          <p:cNvSpPr/>
          <p:nvPr/>
        </p:nvSpPr>
        <p:spPr>
          <a:xfrm rot="10800000" flipV="1">
            <a:off x="345742" y="6007609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9</a:t>
            </a:r>
            <a:r>
              <a:rPr lang="en-US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A</a:t>
            </a:r>
            <a:endParaRPr lang="ru-RU" sz="1400" b="1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65CEC83-66FD-5C4F-8848-14AE99F8D7B1}"/>
              </a:ext>
            </a:extLst>
          </p:cNvPr>
          <p:cNvSpPr/>
          <p:nvPr/>
        </p:nvSpPr>
        <p:spPr>
          <a:xfrm rot="10800000" flipV="1">
            <a:off x="6229655" y="6007609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9Б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E2D9FFE-513B-E645-B483-EFA7B3B2C123}"/>
              </a:ext>
            </a:extLst>
          </p:cNvPr>
          <p:cNvSpPr/>
          <p:nvPr/>
        </p:nvSpPr>
        <p:spPr>
          <a:xfrm rot="10800000" flipV="1">
            <a:off x="345742" y="4265666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8. РЕЗУЛЬТАТЫ ДЛЯ ОБЩЕСТВА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120AF174-258D-ED4F-9A7A-6FEB1B7AF325}"/>
              </a:ext>
            </a:extLst>
          </p:cNvPr>
          <p:cNvSpPr/>
          <p:nvPr/>
        </p:nvSpPr>
        <p:spPr>
          <a:xfrm rot="10800000" flipV="1">
            <a:off x="905256" y="4764025"/>
            <a:ext cx="5010911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Результаты восприятия обществом</a:t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деятельности организации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86CB5EE8-2CAE-7645-9075-54676898DEAC}"/>
              </a:ext>
            </a:extLst>
          </p:cNvPr>
          <p:cNvSpPr/>
          <p:nvPr/>
        </p:nvSpPr>
        <p:spPr>
          <a:xfrm rot="10800000" flipV="1">
            <a:off x="6789168" y="4764025"/>
            <a:ext cx="5008653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Результаты деятельности</a:t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организации для общества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FB06DA9A-3BF1-D74A-BB75-113C9B742591}"/>
              </a:ext>
            </a:extLst>
          </p:cNvPr>
          <p:cNvSpPr/>
          <p:nvPr/>
        </p:nvSpPr>
        <p:spPr>
          <a:xfrm rot="10800000" flipV="1">
            <a:off x="345742" y="4764025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8</a:t>
            </a:r>
            <a:r>
              <a:rPr lang="en-US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A</a:t>
            </a:r>
            <a:endParaRPr lang="ru-RU" sz="1400" b="1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8E74CB2-BDEF-E945-A6B0-0A4BEFEE20A0}"/>
              </a:ext>
            </a:extLst>
          </p:cNvPr>
          <p:cNvSpPr/>
          <p:nvPr/>
        </p:nvSpPr>
        <p:spPr>
          <a:xfrm rot="10800000" flipV="1">
            <a:off x="6229655" y="4764025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8Б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B0EF5DD-2A7D-2949-B701-8649DF2304C8}"/>
              </a:ext>
            </a:extLst>
          </p:cNvPr>
          <p:cNvSpPr/>
          <p:nvPr/>
        </p:nvSpPr>
        <p:spPr>
          <a:xfrm rot="10800000" flipV="1">
            <a:off x="345742" y="301293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7. РЕЗУЛЬТАТЫ ДЛЯ ПЕРСОНАЛА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18FE4E33-275E-8A46-AA55-FF457523987A}"/>
              </a:ext>
            </a:extLst>
          </p:cNvPr>
          <p:cNvSpPr/>
          <p:nvPr/>
        </p:nvSpPr>
        <p:spPr>
          <a:xfrm rot="10800000" flipV="1">
            <a:off x="905256" y="3511297"/>
            <a:ext cx="5010911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Результаты восприятия</a:t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персоналом организации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F315CF0-9250-F347-91AF-EB2FFBE00DB5}"/>
              </a:ext>
            </a:extLst>
          </p:cNvPr>
          <p:cNvSpPr/>
          <p:nvPr/>
        </p:nvSpPr>
        <p:spPr>
          <a:xfrm rot="10800000" flipV="1">
            <a:off x="6789168" y="3511297"/>
            <a:ext cx="5008653" cy="4983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Результаты деятельности организации</a:t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Arial"/>
              </a:rPr>
              <a:t>в отношении персонала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D6F69CCA-352D-2E42-B0EF-283C6C625CBC}"/>
              </a:ext>
            </a:extLst>
          </p:cNvPr>
          <p:cNvSpPr/>
          <p:nvPr/>
        </p:nvSpPr>
        <p:spPr>
          <a:xfrm rot="10800000" flipV="1">
            <a:off x="345742" y="3511297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en-US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7A</a:t>
            </a:r>
            <a:endParaRPr lang="ru-RU" sz="1400" b="1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03E8FB52-5992-8845-99A1-FC8DC42E5BDF}"/>
              </a:ext>
            </a:extLst>
          </p:cNvPr>
          <p:cNvSpPr/>
          <p:nvPr/>
        </p:nvSpPr>
        <p:spPr>
          <a:xfrm rot="10800000" flipV="1">
            <a:off x="6229655" y="3511297"/>
            <a:ext cx="559514" cy="49835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en-US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7</a:t>
            </a:r>
            <a:r>
              <a:rPr lang="ru-RU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Б</a:t>
            </a:r>
          </a:p>
        </p:txBody>
      </p:sp>
    </p:spTree>
    <p:extLst>
      <p:ext uri="{BB962C8B-B14F-4D97-AF65-F5344CB8AC3E}">
        <p14:creationId xmlns:p14="http://schemas.microsoft.com/office/powerpoint/2010/main" val="9291362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C165C-634F-424A-88B0-9C0CC4C9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КРИТЕРИИ </a:t>
            </a:r>
            <a:br>
              <a:rPr lang="ru-RU" dirty="0"/>
            </a:br>
            <a:r>
              <a:rPr lang="ru-RU" dirty="0"/>
              <a:t>МОДЕЛИ КОНКУРСА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7CC4AED5-EC87-447B-80E1-844AEA763FE9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6. РЕЗУЛЬТАТЫ ДЛЯ ПОТРЕБИТЕЛЕЙ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xmlns="" id="{5DF6AF49-E4F4-4603-B3E2-DE1B46637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6518" y="4060437"/>
            <a:ext cx="2736353" cy="2404832"/>
          </a:xfrm>
          <a:prstGeom prst="rect">
            <a:avLst/>
          </a:prstGeom>
        </p:spPr>
      </p:pic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D0945276-2F4A-4013-BAA3-E8E02C4F37EB}"/>
              </a:ext>
            </a:extLst>
          </p:cNvPr>
          <p:cNvSpPr/>
          <p:nvPr/>
        </p:nvSpPr>
        <p:spPr>
          <a:xfrm>
            <a:off x="345743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6А РЕЗУЛЬТАТЫ ВОСПРИТИЯ КАЧЕСТВА ПОТРЕБИТЕЛЯМИ ПРОДУКЦИИ И УСЛУГ ОРГАНИЗАЦИИ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xmlns="" id="{AF5E3DCD-900C-419D-B830-611EC65A76AD}"/>
              </a:ext>
            </a:extLst>
          </p:cNvPr>
          <p:cNvSpPr/>
          <p:nvPr/>
        </p:nvSpPr>
        <p:spPr>
          <a:xfrm>
            <a:off x="6235548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6Б РЕЗУЛЬТАТЫ ДЕЯТЕЛЬНОСТИ ОРГАНИЗАЦИИ ПО ПОВЫШЕНИЮ УДОВЛЕТВОРЕННОСТИ ПОТРЕБИТЕЛЕЙ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xmlns="" id="{A19E4FDB-B36C-4A28-8021-1B753E85F9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9130" y="4060437"/>
            <a:ext cx="2736353" cy="2404832"/>
          </a:xfrm>
          <a:prstGeom prst="rect">
            <a:avLst/>
          </a:prstGeom>
        </p:spPr>
      </p:pic>
      <p:sp>
        <p:nvSpPr>
          <p:cNvPr id="10" name="Rectangle 23">
            <a:extLst>
              <a:ext uri="{FF2B5EF4-FFF2-40B4-BE49-F238E27FC236}">
                <a16:creationId xmlns:a16="http://schemas.microsoft.com/office/drawing/2014/main" xmlns="" id="{DA343161-1658-460E-9B74-E6BA232D5DAD}"/>
              </a:ext>
            </a:extLst>
          </p:cNvPr>
          <p:cNvSpPr/>
          <p:nvPr/>
        </p:nvSpPr>
        <p:spPr>
          <a:xfrm>
            <a:off x="345740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xmlns="" id="{C1B18A83-8D64-412F-A81B-1C20516B8473}"/>
              </a:ext>
            </a:extLst>
          </p:cNvPr>
          <p:cNvSpPr/>
          <p:nvPr/>
        </p:nvSpPr>
        <p:spPr>
          <a:xfrm>
            <a:off x="6239764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C2125618-C8F9-4CB1-B91B-A544822B0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634" y="4909793"/>
            <a:ext cx="706120" cy="706120"/>
          </a:xfrm>
          <a:prstGeom prst="rect">
            <a:avLst/>
          </a:prstGeom>
        </p:spPr>
      </p:pic>
      <p:pic>
        <p:nvPicPr>
          <p:cNvPr id="14" name="Picture 29">
            <a:extLst>
              <a:ext uri="{FF2B5EF4-FFF2-40B4-BE49-F238E27FC236}">
                <a16:creationId xmlns:a16="http://schemas.microsoft.com/office/drawing/2014/main" xmlns="" id="{B9F9C184-70CF-4A31-98E0-B95E8EDE90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6560" y="4964525"/>
            <a:ext cx="596656" cy="59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838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626" y="586338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6А.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Результаты восприятия качества потребителями продукции и услуг организации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ОЦЕНКИ ВОСПРИЯТИЯ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B3C90A0-CFA6-49D1-9A77-51954D07C883}"/>
              </a:ext>
            </a:extLst>
          </p:cNvPr>
          <p:cNvSpPr/>
          <p:nvPr/>
        </p:nvSpPr>
        <p:spPr>
          <a:xfrm>
            <a:off x="600074" y="2197990"/>
            <a:ext cx="9982200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репутации и имиджа;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доступности и легкости коммуникаций;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ценности продукции и услуг;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качества продукции и услуг;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стоимости продукции и услуг;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поставки продукции и предоставления услуг,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надежности и пригодности к использованию;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сервиса, отношений с потребителями и техническую поддержку;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экологических аспектов;</a:t>
            </a:r>
            <a:endParaRPr lang="ru-RU" sz="1600" dirty="0"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ea typeface="Times New Roman" panose="02020603050405020304" pitchFamily="18" charset="0"/>
                <a:cs typeface="Proxima Nova" panose="020B0604020202020204" charset="0"/>
              </a:rPr>
              <a:t>лояльности и приверженности потребителей.</a:t>
            </a:r>
            <a:endParaRPr lang="ru-RU" sz="1600" dirty="0">
              <a:effectLst/>
              <a:latin typeface="Proxima Nova" panose="020B0604020202020204" charset="0"/>
              <a:ea typeface="Times New Roman" panose="02020603050405020304" pitchFamily="18" charset="0"/>
              <a:cs typeface="Proxima Nova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649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626" y="586338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6Б.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Proxima Nova" panose="020B0604020202020204" charset="0"/>
              </a:rPr>
              <a:t>Р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езультаты деятельности организации по повышению удовлетворенности потребителей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ПРИМЕНИТЕЛЬНО К: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A34B264-BBA9-4B49-B352-2CB81B328617}"/>
              </a:ext>
            </a:extLst>
          </p:cNvPr>
          <p:cNvSpPr/>
          <p:nvPr/>
        </p:nvSpPr>
        <p:spPr>
          <a:xfrm>
            <a:off x="636659" y="2197990"/>
            <a:ext cx="11185380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имиджу и освещению в прессе отзывов потребителей;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поставке продукции и предоставлению услуг;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количеству дефектов и ошибок;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сервису, отношениям с потребителями и технической поддержке;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потребности в тренингах;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рассмотрению жалоб;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сроку реакции на обращение потребителей;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логистическим показателям, жизненному циклу продукции;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вовлечению потребителей и партнеров в процесс разработки продукции, процессов и т.д.;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продолжительности взаимоотношений с потребителями;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лояльности и удержанию потребителей.</a:t>
            </a:r>
          </a:p>
        </p:txBody>
      </p:sp>
    </p:spTree>
    <p:extLst>
      <p:ext uri="{BB962C8B-B14F-4D97-AF65-F5344CB8AC3E}">
        <p14:creationId xmlns:p14="http://schemas.microsoft.com/office/powerpoint/2010/main" val="2898619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C165C-634F-424A-88B0-9C0CC4C9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КРИТЕРИИ </a:t>
            </a:r>
            <a:br>
              <a:rPr lang="ru-RU" dirty="0"/>
            </a:br>
            <a:r>
              <a:rPr lang="ru-RU" dirty="0"/>
              <a:t>МОДЕЛИ КОНКУРСА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7CC4AED5-EC87-447B-80E1-844AEA763FE9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7. РЕЗУЛЬТАТЫ ДЛЯ ПЕРСОНАЛА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xmlns="" id="{5DF6AF49-E4F4-4603-B3E2-DE1B46637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6518" y="4060437"/>
            <a:ext cx="2736353" cy="2404832"/>
          </a:xfrm>
          <a:prstGeom prst="rect">
            <a:avLst/>
          </a:prstGeom>
        </p:spPr>
      </p:pic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D0945276-2F4A-4013-BAA3-E8E02C4F37EB}"/>
              </a:ext>
            </a:extLst>
          </p:cNvPr>
          <p:cNvSpPr/>
          <p:nvPr/>
        </p:nvSpPr>
        <p:spPr>
          <a:xfrm>
            <a:off x="345743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7А РЕЗУЛЬТАТЫ ВОСПРИТИЯ ПЕРСОНАЛОМ ОРГАНИЗАЦИИ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xmlns="" id="{AF5E3DCD-900C-419D-B830-611EC65A76AD}"/>
              </a:ext>
            </a:extLst>
          </p:cNvPr>
          <p:cNvSpPr/>
          <p:nvPr/>
        </p:nvSpPr>
        <p:spPr>
          <a:xfrm>
            <a:off x="6235548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7Б РЕЗУЛЬТАТЫ ДЕЯТЕЛЬНОСТИ ОРГАНИЗАЦИИ В ОТНОШЕНИИ ПЕРСОНАЛА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xmlns="" id="{A19E4FDB-B36C-4A28-8021-1B753E85F9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9130" y="4060437"/>
            <a:ext cx="2736353" cy="2404832"/>
          </a:xfrm>
          <a:prstGeom prst="rect">
            <a:avLst/>
          </a:prstGeom>
        </p:spPr>
      </p:pic>
      <p:sp>
        <p:nvSpPr>
          <p:cNvPr id="10" name="Rectangle 23">
            <a:extLst>
              <a:ext uri="{FF2B5EF4-FFF2-40B4-BE49-F238E27FC236}">
                <a16:creationId xmlns:a16="http://schemas.microsoft.com/office/drawing/2014/main" xmlns="" id="{DA343161-1658-460E-9B74-E6BA232D5DAD}"/>
              </a:ext>
            </a:extLst>
          </p:cNvPr>
          <p:cNvSpPr/>
          <p:nvPr/>
        </p:nvSpPr>
        <p:spPr>
          <a:xfrm>
            <a:off x="345740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xmlns="" id="{C1B18A83-8D64-412F-A81B-1C20516B8473}"/>
              </a:ext>
            </a:extLst>
          </p:cNvPr>
          <p:cNvSpPr/>
          <p:nvPr/>
        </p:nvSpPr>
        <p:spPr>
          <a:xfrm>
            <a:off x="6239764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C2125618-C8F9-4CB1-B91B-A544822B0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634" y="4909793"/>
            <a:ext cx="706120" cy="706120"/>
          </a:xfrm>
          <a:prstGeom prst="rect">
            <a:avLst/>
          </a:prstGeom>
        </p:spPr>
      </p:pic>
      <p:pic>
        <p:nvPicPr>
          <p:cNvPr id="14" name="Picture 29">
            <a:extLst>
              <a:ext uri="{FF2B5EF4-FFF2-40B4-BE49-F238E27FC236}">
                <a16:creationId xmlns:a16="http://schemas.microsoft.com/office/drawing/2014/main" xmlns="" id="{B9F9C184-70CF-4A31-98E0-B95E8EDE90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6560" y="4964525"/>
            <a:ext cx="596656" cy="59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83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676" y="665529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7А.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Результаты восприятия персоналом организации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ОЦЕНКИ ВОСПРИЯТИЯ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5D535C-643B-49CE-A860-47D066FB4DD1}"/>
              </a:ext>
            </a:extLst>
          </p:cNvPr>
          <p:cNvSpPr/>
          <p:nvPr/>
        </p:nvSpPr>
        <p:spPr>
          <a:xfrm>
            <a:off x="495300" y="2280919"/>
            <a:ext cx="9658350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удовлетворенности, вовлеченности и приверженности;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мотивации и делегирования полномочий;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лидерства и менеджмента;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компетентности и эффективности управления; 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тренингов и развития карьеры;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эффективных коммуникаций;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условий работы;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заработной платы и бонусов;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обеспечения безопасности и охраны здоровья;</a:t>
            </a:r>
          </a:p>
        </p:txBody>
      </p:sp>
    </p:spTree>
    <p:extLst>
      <p:ext uri="{BB962C8B-B14F-4D97-AF65-F5344CB8AC3E}">
        <p14:creationId xmlns:p14="http://schemas.microsoft.com/office/powerpoint/2010/main" val="1107058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586338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7Б.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Proxima Nova" panose="020B0604020202020204" charset="0"/>
              </a:rPr>
              <a:t>Р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езультаты деятельности организации в отношении персонала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ПРИМЕНИТЕЛЬНО К: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7DB74BF0-37E1-4800-8255-51126BC2ED0B}"/>
              </a:ext>
            </a:extLst>
          </p:cNvPr>
          <p:cNvSpPr/>
          <p:nvPr/>
        </p:nvSpPr>
        <p:spPr>
          <a:xfrm>
            <a:off x="474734" y="2112265"/>
            <a:ext cx="11452080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вовлеченности и участию в деятельности организации;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компетентности и эффективности управленческой деятельности;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стилю лидерства;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обучению и обеспечению развития карьеры;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производительности труда;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вовлеченности в группы по совершенствованию;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измеримым преимуществам командной работы;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внешнему признанию и наградам;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внутренним коммуникациям;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лояльности персонала;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льготам и бонусам.</a:t>
            </a:r>
          </a:p>
        </p:txBody>
      </p:sp>
    </p:spTree>
    <p:extLst>
      <p:ext uri="{BB962C8B-B14F-4D97-AF65-F5344CB8AC3E}">
        <p14:creationId xmlns:p14="http://schemas.microsoft.com/office/powerpoint/2010/main" val="2575132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C165C-634F-424A-88B0-9C0CC4C9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КРИТЕРИИ </a:t>
            </a:r>
            <a:br>
              <a:rPr lang="ru-RU" dirty="0"/>
            </a:br>
            <a:r>
              <a:rPr lang="ru-RU" dirty="0"/>
              <a:t>МОДЕЛИ КОНКУРСА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7CC4AED5-EC87-447B-80E1-844AEA763FE9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8. РЕЗУЛЬТАТЫ ДЛЯ ОБЩЕСТВА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xmlns="" id="{5DF6AF49-E4F4-4603-B3E2-DE1B46637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6518" y="4060437"/>
            <a:ext cx="2736353" cy="2404832"/>
          </a:xfrm>
          <a:prstGeom prst="rect">
            <a:avLst/>
          </a:prstGeom>
        </p:spPr>
      </p:pic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D0945276-2F4A-4013-BAA3-E8E02C4F37EB}"/>
              </a:ext>
            </a:extLst>
          </p:cNvPr>
          <p:cNvSpPr/>
          <p:nvPr/>
        </p:nvSpPr>
        <p:spPr>
          <a:xfrm>
            <a:off x="345743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8А РЕЗУЛЬТАТЫ ВОСПРИТИЯ ОБЩЕСТВОМ ДЕЯТЕЛЬНОСТИ ОРГАНИЗАЦИИ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xmlns="" id="{AF5E3DCD-900C-419D-B830-611EC65A76AD}"/>
              </a:ext>
            </a:extLst>
          </p:cNvPr>
          <p:cNvSpPr/>
          <p:nvPr/>
        </p:nvSpPr>
        <p:spPr>
          <a:xfrm>
            <a:off x="6235548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8Б РЕЗУЛЬТАТЫ ДЕЯТЕЛЬНОСТИ ОРГАНИЗАЦИИ ДЛЯ ОБЩЕСТВА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xmlns="" id="{A19E4FDB-B36C-4A28-8021-1B753E85F9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9130" y="4060437"/>
            <a:ext cx="2736353" cy="2404832"/>
          </a:xfrm>
          <a:prstGeom prst="rect">
            <a:avLst/>
          </a:prstGeom>
        </p:spPr>
      </p:pic>
      <p:sp>
        <p:nvSpPr>
          <p:cNvPr id="10" name="Rectangle 23">
            <a:extLst>
              <a:ext uri="{FF2B5EF4-FFF2-40B4-BE49-F238E27FC236}">
                <a16:creationId xmlns:a16="http://schemas.microsoft.com/office/drawing/2014/main" xmlns="" id="{DA343161-1658-460E-9B74-E6BA232D5DAD}"/>
              </a:ext>
            </a:extLst>
          </p:cNvPr>
          <p:cNvSpPr/>
          <p:nvPr/>
        </p:nvSpPr>
        <p:spPr>
          <a:xfrm>
            <a:off x="345740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xmlns="" id="{C1B18A83-8D64-412F-A81B-1C20516B8473}"/>
              </a:ext>
            </a:extLst>
          </p:cNvPr>
          <p:cNvSpPr/>
          <p:nvPr/>
        </p:nvSpPr>
        <p:spPr>
          <a:xfrm>
            <a:off x="6239764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3">
            <a:extLst>
              <a:ext uri="{FF2B5EF4-FFF2-40B4-BE49-F238E27FC236}">
                <a16:creationId xmlns:a16="http://schemas.microsoft.com/office/drawing/2014/main" xmlns="" id="{61B90135-C15C-4998-8DDD-A573FFF60A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0991" y="4816538"/>
            <a:ext cx="892629" cy="892629"/>
          </a:xfrm>
          <a:prstGeom prst="rect">
            <a:avLst/>
          </a:prstGeom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xmlns="" id="{DD01E735-ADC3-4BFE-85FB-922585848A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2788" y="4886067"/>
            <a:ext cx="803811" cy="75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285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676" y="665529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8А.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Результаты восприятия обществом деятельности организации</a:t>
            </a:r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 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ОЦЕНКИ ВОСПРИЯТИЯ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E7A93F1-24B6-4210-B299-884096E93BC7}"/>
              </a:ext>
            </a:extLst>
          </p:cNvPr>
          <p:cNvSpPr/>
          <p:nvPr/>
        </p:nvSpPr>
        <p:spPr>
          <a:xfrm>
            <a:off x="436634" y="2205230"/>
            <a:ext cx="8774041" cy="4197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воздействия на окружающую среду;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репутации и имиджа, в т.ч. как ответственного работодателя;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влияния на общество и местное сообщество;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влияние на региональную, национальную и глобальную экономику;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вовлеченности в деятельность общественных организаций;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поддержки социального и медицинского обеспечения;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влияния на состояние рабочих мест;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волонтерского движения;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благотворительной деятельности;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наград и имиджа в средствах массовой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825752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729213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8Б.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Proxima Nova" panose="020B0604020202020204" charset="0"/>
              </a:rPr>
              <a:t>Р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езультаты деятельности организации для общества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ПРИМЕНИТЕЛЬНО К: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F97D7F6-23B8-4522-B559-AC19766A4257}"/>
              </a:ext>
            </a:extLst>
          </p:cNvPr>
          <p:cNvSpPr/>
          <p:nvPr/>
        </p:nvSpPr>
        <p:spPr>
          <a:xfrm>
            <a:off x="503309" y="2118474"/>
            <a:ext cx="11452080" cy="4613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деятельности в области охраны окружающей среды, экономики и социальной ответственности;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соблюдению законов и норм;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загрязнению и токсичным выбросам;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охране здоровья и безопасности людей;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несчастным случаям;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ответственному осуществлению закупок;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энергоэффективности и бережливому использованию ресурсов;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использованию вторичных ресурсов (газа, воды, электроэнергии и т.п.);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утилизации отходов и повторному использованию;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улучшению занятости;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сертификации, получению разрешений, лицензий и т.п.</a:t>
            </a:r>
          </a:p>
        </p:txBody>
      </p:sp>
    </p:spTree>
    <p:extLst>
      <p:ext uri="{BB962C8B-B14F-4D97-AF65-F5344CB8AC3E}">
        <p14:creationId xmlns:p14="http://schemas.microsoft.com/office/powerpoint/2010/main" val="1382261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E9ACF8A-7023-CA45-93F8-BC1B4BC756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973" y="374009"/>
            <a:ext cx="1808284" cy="2729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A10B93D-2C62-F54E-A572-756CB4DFE9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45" y="349070"/>
            <a:ext cx="1093295" cy="10793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2E102F1D-604A-BD49-A5DD-0263B9EDDF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45" y="1757496"/>
            <a:ext cx="11500511" cy="476449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9F15F157-9327-8B4B-8B2A-3CE8EABD0EF5}"/>
              </a:ext>
            </a:extLst>
          </p:cNvPr>
          <p:cNvSpPr/>
          <p:nvPr/>
        </p:nvSpPr>
        <p:spPr>
          <a:xfrm>
            <a:off x="7287486" y="2138395"/>
            <a:ext cx="2148591" cy="111023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4667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&gt;2500</a:t>
            </a:r>
          </a:p>
          <a:p>
            <a:pPr>
              <a:lnSpc>
                <a:spcPct val="40000"/>
              </a:lnSpc>
            </a:pP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Участников</a:t>
            </a:r>
            <a:endParaRPr lang="en-US" sz="1333" dirty="0">
              <a:solidFill>
                <a:schemeClr val="bg1"/>
              </a:solidFill>
              <a:latin typeface="Proxima Nova" panose="02000506030000020004" pitchFamily="2" charset="0"/>
              <a:ea typeface="Source Sans Pro" panose="020B0503030403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EB23A64-5603-BB4E-8B4F-4F66DC70989D}"/>
              </a:ext>
            </a:extLst>
          </p:cNvPr>
          <p:cNvSpPr/>
          <p:nvPr/>
        </p:nvSpPr>
        <p:spPr>
          <a:xfrm>
            <a:off x="7287486" y="4228341"/>
            <a:ext cx="3080125" cy="111023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4667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&gt;200</a:t>
            </a:r>
          </a:p>
          <a:p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Лауреатов и дипломантов</a:t>
            </a:r>
            <a:endParaRPr lang="en-US" sz="1333" dirty="0">
              <a:solidFill>
                <a:schemeClr val="bg1"/>
              </a:solidFill>
              <a:latin typeface="Proxima Nova" panose="02000506030000020004" pitchFamily="2" charset="0"/>
              <a:ea typeface="Source Sans Pro" panose="020B0503030403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F57DAAE-A2E8-8A46-B0CC-26E580F9188D}"/>
              </a:ext>
            </a:extLst>
          </p:cNvPr>
          <p:cNvSpPr/>
          <p:nvPr/>
        </p:nvSpPr>
        <p:spPr>
          <a:xfrm>
            <a:off x="10253974" y="3259632"/>
            <a:ext cx="2148591" cy="111023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4667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&gt;</a:t>
            </a:r>
            <a:r>
              <a:rPr lang="ru-RU" sz="4667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7</a:t>
            </a:r>
            <a:r>
              <a:rPr lang="en-US" sz="4667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0</a:t>
            </a:r>
          </a:p>
          <a:p>
            <a:pPr>
              <a:lnSpc>
                <a:spcPct val="40000"/>
              </a:lnSpc>
            </a:pP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Регионов страны</a:t>
            </a:r>
            <a:endParaRPr lang="en-US" sz="1333" dirty="0">
              <a:solidFill>
                <a:schemeClr val="bg1"/>
              </a:solidFill>
              <a:latin typeface="Proxima Nova" panose="02000506030000020004" pitchFamily="2" charset="0"/>
              <a:ea typeface="Source Sans Pro" panose="020B050303040302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E2B01F1E-C73F-744C-975B-206F797CC946}"/>
              </a:ext>
            </a:extLst>
          </p:cNvPr>
          <p:cNvGrpSpPr/>
          <p:nvPr/>
        </p:nvGrpSpPr>
        <p:grpSpPr>
          <a:xfrm>
            <a:off x="5897552" y="2127479"/>
            <a:ext cx="1099539" cy="3427932"/>
            <a:chOff x="4350163" y="1595609"/>
            <a:chExt cx="888899" cy="2084670"/>
          </a:xfrm>
          <a:solidFill>
            <a:schemeClr val="bg1">
              <a:alpha val="59000"/>
            </a:schemeClr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9ACE7978-846B-9348-B05A-6FD519C0C403}"/>
                </a:ext>
              </a:extLst>
            </p:cNvPr>
            <p:cNvSpPr/>
            <p:nvPr/>
          </p:nvSpPr>
          <p:spPr>
            <a:xfrm>
              <a:off x="4350163" y="1595609"/>
              <a:ext cx="888899" cy="88889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AD7D600B-1C4E-4147-9DE2-7C66E803F608}"/>
                </a:ext>
              </a:extLst>
            </p:cNvPr>
            <p:cNvSpPr/>
            <p:nvPr/>
          </p:nvSpPr>
          <p:spPr>
            <a:xfrm>
              <a:off x="4350163" y="2791380"/>
              <a:ext cx="888899" cy="88889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45FA9C03-E03E-1647-B0D0-66581553FD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428" y="2535329"/>
            <a:ext cx="665785" cy="62417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0C1340F1-9D3D-6C46-9080-4635C5C51AC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468" y="4475362"/>
            <a:ext cx="471157" cy="63631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64D89415-118C-4442-A293-A33F5E90937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8120" y="3558864"/>
            <a:ext cx="555913" cy="55591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A1322671-B659-8D41-B5A1-B0F43DA842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8" r="27209"/>
          <a:stretch/>
        </p:blipFill>
        <p:spPr>
          <a:xfrm>
            <a:off x="345745" y="1757496"/>
            <a:ext cx="5108572" cy="4764497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xmlns="" id="{8B58B40C-BBE2-4185-9170-9BFD3345AF68}"/>
              </a:ext>
            </a:extLst>
          </p:cNvPr>
          <p:cNvPicPr>
            <a:picLocks noChangeAspect="1"/>
          </p:cNvPicPr>
          <p:nvPr/>
        </p:nvPicPr>
        <p:blipFill>
          <a:blip r:embed="rId9">
            <a:lum bright="70000" contrast="-70000"/>
          </a:blip>
          <a:stretch>
            <a:fillRect/>
          </a:stretch>
        </p:blipFill>
        <p:spPr>
          <a:xfrm>
            <a:off x="6265108" y="5790165"/>
            <a:ext cx="1863131" cy="490713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xmlns="" id="{9D5CB14A-A593-46B5-9BFC-D54937421466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70000" contrast="-70000"/>
          </a:blip>
          <a:stretch>
            <a:fillRect/>
          </a:stretch>
        </p:blipFill>
        <p:spPr>
          <a:xfrm>
            <a:off x="10055748" y="5813927"/>
            <a:ext cx="594917" cy="372065"/>
          </a:xfrm>
          <a:prstGeom prst="rect">
            <a:avLst/>
          </a:prstGeom>
        </p:spPr>
      </p:pic>
      <p:sp>
        <p:nvSpPr>
          <p:cNvPr id="24" name="Rectangle 35">
            <a:extLst>
              <a:ext uri="{FF2B5EF4-FFF2-40B4-BE49-F238E27FC236}">
                <a16:creationId xmlns:a16="http://schemas.microsoft.com/office/drawing/2014/main" xmlns="" id="{48969951-DA2E-4A9D-922A-7208F2CCF03C}"/>
              </a:ext>
            </a:extLst>
          </p:cNvPr>
          <p:cNvSpPr/>
          <p:nvPr/>
        </p:nvSpPr>
        <p:spPr>
          <a:xfrm>
            <a:off x="8888033" y="3259632"/>
            <a:ext cx="1099539" cy="1099539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9AB91-B7A8-E641-8874-B7A8E3F49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ПРЕМИЯ ПРАВИТЕЛЬСТВА РФ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ОБЛАСТИ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26286980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6C165C-634F-424A-88B0-9C0CC4C9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КРИТЕРИИ </a:t>
            </a:r>
            <a:br>
              <a:rPr lang="ru-RU" dirty="0"/>
            </a:br>
            <a:r>
              <a:rPr lang="ru-RU" dirty="0"/>
              <a:t>МОДЕЛИ КОНКУРСА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7CC4AED5-EC87-447B-80E1-844AEA763FE9}"/>
              </a:ext>
            </a:extLst>
          </p:cNvPr>
          <p:cNvSpPr/>
          <p:nvPr/>
        </p:nvSpPr>
        <p:spPr>
          <a:xfrm rot="10800000" flipV="1">
            <a:off x="345742" y="1778498"/>
            <a:ext cx="11452080" cy="49835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КРИТЕРИЙ 9. КЛЮЧЕВЫЕ РЕЗУЛЬТАТЫ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xmlns="" id="{5DF6AF49-E4F4-4603-B3E2-DE1B466375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6518" y="4060437"/>
            <a:ext cx="2736353" cy="2404832"/>
          </a:xfrm>
          <a:prstGeom prst="rect">
            <a:avLst/>
          </a:prstGeom>
        </p:spPr>
      </p:pic>
      <p:sp>
        <p:nvSpPr>
          <p:cNvPr id="5" name="Rectangle 12">
            <a:extLst>
              <a:ext uri="{FF2B5EF4-FFF2-40B4-BE49-F238E27FC236}">
                <a16:creationId xmlns:a16="http://schemas.microsoft.com/office/drawing/2014/main" xmlns="" id="{D0945276-2F4A-4013-BAA3-E8E02C4F37EB}"/>
              </a:ext>
            </a:extLst>
          </p:cNvPr>
          <p:cNvSpPr/>
          <p:nvPr/>
        </p:nvSpPr>
        <p:spPr>
          <a:xfrm>
            <a:off x="345743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9А КЛЮЧЕВЫЕ РЕЗУЛЬТАТЫ ДЕЯТЕЛЬНОСТИ</a:t>
            </a: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xmlns="" id="{AF5E3DCD-900C-419D-B830-611EC65A76AD}"/>
              </a:ext>
            </a:extLst>
          </p:cNvPr>
          <p:cNvSpPr/>
          <p:nvPr/>
        </p:nvSpPr>
        <p:spPr>
          <a:xfrm>
            <a:off x="6235548" y="2651673"/>
            <a:ext cx="5563518" cy="1408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9Б КЛЮЧЕВЫЕ ИНДИКАТОРЫ ДЕЯТЕЛЬНОСТИ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xmlns="" id="{A19E4FDB-B36C-4A28-8021-1B753E85F9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9130" y="4060437"/>
            <a:ext cx="2736353" cy="2404832"/>
          </a:xfrm>
          <a:prstGeom prst="rect">
            <a:avLst/>
          </a:prstGeom>
        </p:spPr>
      </p:pic>
      <p:sp>
        <p:nvSpPr>
          <p:cNvPr id="10" name="Rectangle 23">
            <a:extLst>
              <a:ext uri="{FF2B5EF4-FFF2-40B4-BE49-F238E27FC236}">
                <a16:creationId xmlns:a16="http://schemas.microsoft.com/office/drawing/2014/main" xmlns="" id="{DA343161-1658-460E-9B74-E6BA232D5DAD}"/>
              </a:ext>
            </a:extLst>
          </p:cNvPr>
          <p:cNvSpPr/>
          <p:nvPr/>
        </p:nvSpPr>
        <p:spPr>
          <a:xfrm>
            <a:off x="345740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xmlns="" id="{C1B18A83-8D64-412F-A81B-1C20516B8473}"/>
              </a:ext>
            </a:extLst>
          </p:cNvPr>
          <p:cNvSpPr/>
          <p:nvPr/>
        </p:nvSpPr>
        <p:spPr>
          <a:xfrm>
            <a:off x="6239764" y="3922005"/>
            <a:ext cx="5563521" cy="13843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xmlns="" id="{D25858C7-C59A-4C1D-A7F4-6126F18BF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7504" y="4901436"/>
            <a:ext cx="722833" cy="722833"/>
          </a:xfrm>
          <a:prstGeom prst="rect">
            <a:avLst/>
          </a:prstGeom>
        </p:spPr>
      </p:pic>
      <p:pic>
        <p:nvPicPr>
          <p:cNvPr id="15" name="Picture 10" descr="ÐÐ°ÑÑÐ¸Ð½ÐºÐ¸ Ð¿Ð¾ Ð·Ð°Ð¿ÑÐ¾ÑÑ ÐÐÐÐÐÐÐ¢ÐÐÐ¬ ÐÐÐÐÐÐ">
            <a:extLst>
              <a:ext uri="{FF2B5EF4-FFF2-40B4-BE49-F238E27FC236}">
                <a16:creationId xmlns:a16="http://schemas.microsoft.com/office/drawing/2014/main" xmlns="" id="{43DE6E78-31B5-445C-9288-1FEEC637C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0116" y="4985662"/>
            <a:ext cx="554380" cy="554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40626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676" y="665529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9А.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Ключевые результаты деятельности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ПРИМЕНИТЕЛЬНО К: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5376D38-4E70-4613-963F-C2F0F824963D}"/>
              </a:ext>
            </a:extLst>
          </p:cNvPr>
          <p:cNvSpPr/>
          <p:nvPr/>
        </p:nvSpPr>
        <p:spPr>
          <a:xfrm>
            <a:off x="432629" y="2395220"/>
            <a:ext cx="11326739" cy="326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финансовым результатам (объем продаж, прибыль, рентабельность, выполнение бюджеты, стоимость акций, дивиденды и другие);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объему основной продукции или предоставленных услуг;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доле рынка;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рейтингам;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срокам продвижения продукции и услуг на рынок;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результатам ключевых процессов, стратегических мероприятий и проектов.</a:t>
            </a:r>
          </a:p>
        </p:txBody>
      </p:sp>
    </p:spTree>
    <p:extLst>
      <p:ext uri="{BB962C8B-B14F-4D97-AF65-F5344CB8AC3E}">
        <p14:creationId xmlns:p14="http://schemas.microsoft.com/office/powerpoint/2010/main" val="2864214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8984DB-8F91-46E9-AF63-531F31F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101" y="729213"/>
            <a:ext cx="10117399" cy="1049284"/>
          </a:xfrm>
        </p:spPr>
        <p:txBody>
          <a:bodyPr/>
          <a:lstStyle/>
          <a:p>
            <a:r>
              <a:rPr lang="ru-RU" sz="2400" dirty="0">
                <a:latin typeface="Proxima Nova" panose="020B0604020202020204" charset="0"/>
                <a:cs typeface="Proxima Nova" panose="020B0604020202020204" charset="0"/>
              </a:rPr>
              <a:t>9Б.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cs typeface="Proxima Nova" panose="020B0604020202020204" charset="0"/>
              </a:rPr>
              <a:t>Р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езультаты индикаторы деятельности</a:t>
            </a:r>
            <a:endParaRPr lang="ru-RU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53939AF-6AB9-402B-A35A-69426651A745}"/>
              </a:ext>
            </a:extLst>
          </p:cNvPr>
          <p:cNvSpPr/>
          <p:nvPr/>
        </p:nvSpPr>
        <p:spPr>
          <a:xfrm rot="10800000" flipV="1">
            <a:off x="369959" y="1635623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ПРИМЕРЫ ПОКАЗАТЕЛЕЙ ПРИМЕНИТЕЛЬНО К: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5CB0397-4DF6-4CAC-9749-A696F7505C3B}"/>
              </a:ext>
            </a:extLst>
          </p:cNvPr>
          <p:cNvSpPr/>
          <p:nvPr/>
        </p:nvSpPr>
        <p:spPr>
          <a:xfrm>
            <a:off x="369959" y="2388328"/>
            <a:ext cx="11452080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расходам на содержание инфраструктуры, зданий и сооружений, затратам на проекты (коэффициенты ликвидности, финансовой устойчивости и т.п.);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индикаторам функционирования основных производственных и вспомогательных процессов;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деятельности партнеров и поставщиков;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оборачиваемости товарных запасов, утилизации;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технологиям (внедрению инноваций, патентам, изобретениям и т.п.); 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solidFill>
                  <a:srgbClr val="000000"/>
                </a:solidFill>
                <a:latin typeface="Proxima Nova" panose="020B0604020202020204" charset="0"/>
                <a:cs typeface="Proxima Nova" panose="020B0604020202020204" charset="0"/>
              </a:rPr>
              <a:t>информации, знаниям и т.п.</a:t>
            </a:r>
          </a:p>
        </p:txBody>
      </p:sp>
    </p:spTree>
    <p:extLst>
      <p:ext uri="{BB962C8B-B14F-4D97-AF65-F5344CB8AC3E}">
        <p14:creationId xmlns:p14="http://schemas.microsoft.com/office/powerpoint/2010/main" val="938539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76784CC-7441-8E49-8FD2-45D219D3D9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439" r="51624" b="56418"/>
          <a:stretch/>
        </p:blipFill>
        <p:spPr>
          <a:xfrm>
            <a:off x="345740" y="1727443"/>
            <a:ext cx="5563522" cy="10492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FE050F0-3145-0F4F-834C-866C9963AA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212" t="21439" r="412" b="56418"/>
          <a:stretch/>
        </p:blipFill>
        <p:spPr>
          <a:xfrm>
            <a:off x="6235543" y="1727442"/>
            <a:ext cx="5563522" cy="104928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F067A3A2-10BD-0346-94FB-4BC55ED3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ЭЛЕМЕНТЫ</a:t>
            </a:r>
            <a:br>
              <a:rPr lang="ru-RU" dirty="0"/>
            </a:br>
            <a:r>
              <a:rPr lang="ru-RU" dirty="0"/>
              <a:t>ОЦЕНКИ КРИТЕРИЕВ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19B986A-CF37-AE4B-9244-3EF0C3ADB0EF}"/>
              </a:ext>
            </a:extLst>
          </p:cNvPr>
          <p:cNvSpPr/>
          <p:nvPr/>
        </p:nvSpPr>
        <p:spPr>
          <a:xfrm>
            <a:off x="345743" y="3080877"/>
            <a:ext cx="5563518" cy="3403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СОВЕРШЕНСТВО ПОДХОДА</a:t>
            </a:r>
          </a:p>
          <a:p>
            <a:pPr marL="342900" indent="-342900">
              <a:buFont typeface="Wingdings" pitchFamily="2" charset="2"/>
              <a:buChar char="§"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РАЗВЕРТЫВАНИЕ ПОДХОДА</a:t>
            </a:r>
          </a:p>
          <a:p>
            <a:pPr marL="342900" indent="-342900">
              <a:buFont typeface="Wingdings" pitchFamily="2" charset="2"/>
              <a:buChar char="§"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ОЦЕНКА И УЛУЧШЕНИЕ ПОДХОДА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A60FE30-54E0-E746-933C-39FE011D20DB}"/>
              </a:ext>
            </a:extLst>
          </p:cNvPr>
          <p:cNvSpPr/>
          <p:nvPr/>
        </p:nvSpPr>
        <p:spPr>
          <a:xfrm>
            <a:off x="6235548" y="3080877"/>
            <a:ext cx="5563518" cy="3403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ПОЛНОТА</a:t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И ПРЕДСТАВИТЕЛЬНОСТЬ</a:t>
            </a:r>
          </a:p>
          <a:p>
            <a:pPr marL="342900" indent="-342900">
              <a:buFont typeface="Wingdings" pitchFamily="2" charset="2"/>
              <a:buChar char="§"/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ДОСТИЖЕНИЯ</a:t>
            </a:r>
          </a:p>
          <a:p>
            <a:pPr marL="342900" indent="-342900">
              <a:buFont typeface="Wingdings" pitchFamily="2" charset="2"/>
              <a:buChar char="§"/>
            </a:pPr>
            <a:endParaRPr lang="ru-RU" sz="2000" dirty="0" err="1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F92C062-1B7C-A04F-A85B-8F4A59C052C5}"/>
              </a:ext>
            </a:extLst>
          </p:cNvPr>
          <p:cNvSpPr/>
          <p:nvPr/>
        </p:nvSpPr>
        <p:spPr>
          <a:xfrm>
            <a:off x="345740" y="1727444"/>
            <a:ext cx="5563521" cy="1049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Proxima Nova" panose="02000506030000020004" pitchFamily="2" charset="0"/>
              </a:rPr>
              <a:t>КРИТЕРИИ</a:t>
            </a:r>
          </a:p>
          <a:p>
            <a:pPr algn="ctr"/>
            <a:r>
              <a:rPr lang="ru-RU" sz="2800" b="1" dirty="0">
                <a:latin typeface="Proxima Nova" panose="02000506030000020004" pitchFamily="2" charset="0"/>
              </a:rPr>
              <a:t>«ВОЗМОЖНОСТИ»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C55C52A-9735-B94C-A002-F6DD62D1005B}"/>
              </a:ext>
            </a:extLst>
          </p:cNvPr>
          <p:cNvSpPr/>
          <p:nvPr/>
        </p:nvSpPr>
        <p:spPr>
          <a:xfrm>
            <a:off x="6239764" y="1727444"/>
            <a:ext cx="5563521" cy="1049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Proxima Nova" panose="02000506030000020004" pitchFamily="2" charset="0"/>
              </a:rPr>
              <a:t>КРИТЕРИИ</a:t>
            </a:r>
            <a:br>
              <a:rPr lang="ru-RU" sz="2800" b="1" dirty="0">
                <a:latin typeface="Proxima Nova" panose="02000506030000020004" pitchFamily="2" charset="0"/>
              </a:rPr>
            </a:br>
            <a:r>
              <a:rPr lang="ru-RU" sz="2800" b="1" dirty="0">
                <a:latin typeface="Proxima Nova" panose="02000506030000020004" pitchFamily="2" charset="0"/>
              </a:rPr>
              <a:t>«РЕЗУЛЬТАТЫ»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DAA541-A314-1842-BDE6-F5B0A69E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ТАБЛИЦА 1</a:t>
            </a:r>
            <a:br>
              <a:rPr lang="ru-RU" dirty="0"/>
            </a:br>
            <a:r>
              <a:rPr lang="ru-RU" dirty="0"/>
              <a:t>НАЧАЛО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185ECC8D-1760-CE43-B8DD-7D06D40382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936553"/>
              </p:ext>
            </p:extLst>
          </p:nvPr>
        </p:nvGraphicFramePr>
        <p:xfrm>
          <a:off x="345440" y="1666764"/>
          <a:ext cx="11470638" cy="4866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581">
                  <a:extLst>
                    <a:ext uri="{9D8B030D-6E8A-4147-A177-3AD203B41FA5}">
                      <a16:colId xmlns:a16="http://schemas.microsoft.com/office/drawing/2014/main" xmlns="" val="264317452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5791304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10474478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99304480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6969220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9224877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2008180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9262561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7637714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525349314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1770998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6180547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640982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7988691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3902657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07992149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02902203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2482450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7630667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26119718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97949396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19527396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468660716"/>
                    </a:ext>
                  </a:extLst>
                </a:gridCol>
                <a:gridCol w="116923">
                  <a:extLst>
                    <a:ext uri="{9D8B030D-6E8A-4147-A177-3AD203B41FA5}">
                      <a16:colId xmlns:a16="http://schemas.microsoft.com/office/drawing/2014/main" xmlns="" val="3578526597"/>
                    </a:ext>
                  </a:extLst>
                </a:gridCol>
                <a:gridCol w="362942">
                  <a:extLst>
                    <a:ext uri="{9D8B030D-6E8A-4147-A177-3AD203B41FA5}">
                      <a16:colId xmlns:a16="http://schemas.microsoft.com/office/drawing/2014/main" xmlns="" val="212728529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83457155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021909004"/>
                    </a:ext>
                  </a:extLst>
                </a:gridCol>
              </a:tblGrid>
              <a:tr h="627696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Совершенство подхода: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25%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50%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75%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100%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59003678"/>
                  </a:ext>
                </a:extLst>
              </a:tr>
              <a:tr h="1019301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Обоснованность: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Подход логически обоснован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Подход имеет разработанные процессы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Подход ориентирован на потребности заинтересованных сторон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Усовершенствования были введены в подход по мере применения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Нет свидетельств или случайные 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Некоторые 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Ясные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Всесторонние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103647"/>
                  </a:ext>
                </a:extLst>
              </a:tr>
              <a:tr h="488038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Интегрированность: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Подход поддерживает стратегию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Подход согласован с другими подходами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Нет свидетельств или случайные 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Некоторые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Ясные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Всесторонние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646026"/>
                  </a:ext>
                </a:extLst>
              </a:tr>
              <a:tr h="325257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Оценка элемента, %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4631042"/>
                  </a:ext>
                </a:extLst>
              </a:tr>
              <a:tr h="629084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Развертывание подхода: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25%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50%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75%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100%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6115324"/>
                  </a:ext>
                </a:extLst>
              </a:tr>
              <a:tr h="413813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Полнота внедрения: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Подход внедрен в соответствующих областях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Нет свидетельств или случайные 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Внедрен в ¼ возможных областей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Внедрен в ½ возможных областей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Внедрен в ¾ возможных областей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Внедрен во всех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 </a:t>
                      </a: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возможных областях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6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5144166"/>
                  </a:ext>
                </a:extLst>
              </a:tr>
              <a:tr h="900226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Системность: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Подход развернут своевременно, структурировано, с возможностью реагировать на изменения среды при необходимости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Нет свидетельств или случайные 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Некоторые</a:t>
                      </a:r>
                      <a:b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Ясные</a:t>
                      </a:r>
                    </a:p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Всесторонние</a:t>
                      </a:r>
                      <a:b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9659289"/>
                  </a:ext>
                </a:extLst>
              </a:tr>
              <a:tr h="413813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Оценка элемента, %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938728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C98AA6-119C-9F45-9BA7-88423D23B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ТАБЛИЦА 1</a:t>
            </a:r>
            <a:br>
              <a:rPr lang="ru-RU" dirty="0"/>
            </a:br>
            <a:r>
              <a:rPr lang="ru-RU" dirty="0"/>
              <a:t>ПРОДОЛЖЕНИЕ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61A211D0-8A38-1540-9148-2FD984247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661308"/>
              </p:ext>
            </p:extLst>
          </p:nvPr>
        </p:nvGraphicFramePr>
        <p:xfrm>
          <a:off x="345440" y="1666763"/>
          <a:ext cx="11470638" cy="4817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581">
                  <a:extLst>
                    <a:ext uri="{9D8B030D-6E8A-4147-A177-3AD203B41FA5}">
                      <a16:colId xmlns:a16="http://schemas.microsoft.com/office/drawing/2014/main" xmlns="" val="264317452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5791304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10474478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99304480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6969220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9224877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2008180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9262561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7637714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525349314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1770998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6180547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640982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7988691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3902657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07992149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02902203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2482450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7630667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26119718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97949396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195273966"/>
                    </a:ext>
                  </a:extLst>
                </a:gridCol>
                <a:gridCol w="433641">
                  <a:extLst>
                    <a:ext uri="{9D8B030D-6E8A-4147-A177-3AD203B41FA5}">
                      <a16:colId xmlns:a16="http://schemas.microsoft.com/office/drawing/2014/main" xmlns="" val="3468660716"/>
                    </a:ext>
                  </a:extLst>
                </a:gridCol>
                <a:gridCol w="369482">
                  <a:extLst>
                    <a:ext uri="{9D8B030D-6E8A-4147-A177-3AD203B41FA5}">
                      <a16:colId xmlns:a16="http://schemas.microsoft.com/office/drawing/2014/main" xmlns="" val="212728529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83457155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021909004"/>
                    </a:ext>
                  </a:extLst>
                </a:gridCol>
              </a:tblGrid>
              <a:tr h="851233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Оценка и улучшение подхода: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25%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50%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75%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100%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59003678"/>
                  </a:ext>
                </a:extLst>
              </a:tr>
              <a:tr h="925698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Измерение</a:t>
                      </a: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Проводятся регулярные измерения результативности и эффективности подхода и его развертывания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Выбраны подходящие измеряемые показатели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Нет свидетельств или случайные 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Некоторые </a:t>
                      </a:r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Ясные</a:t>
                      </a:r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Всесторонние</a:t>
                      </a:r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103647"/>
                  </a:ext>
                </a:extLst>
              </a:tr>
              <a:tr h="1127963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Изучение и творчество: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На основе изучения определяются лучший опыт внутри и вне организации и возможности для улучшения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Применяется творческий подход для определения возможностей для улучшения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Нет свидетельств или случайные 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Некоторые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Ясные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Всесторонние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646026"/>
                  </a:ext>
                </a:extLst>
              </a:tr>
              <a:tr h="789973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Улучшение и инновации: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измерений, изучения и творчества используются для определения, ранжирования, планирования и внедрения улучшений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Нет свидетельств или случайные 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Некоторые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Ясные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Всесторонние</a:t>
                      </a:r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</a:b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свидетельства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extLst>
                  <a:ext uri="{0D108BD9-81ED-4DB2-BD59-A6C34878D82A}">
                    <a16:rowId xmlns:a16="http://schemas.microsoft.com/office/drawing/2014/main" xmlns="" val="3837694795"/>
                  </a:ext>
                </a:extLst>
              </a:tr>
              <a:tr h="561181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Итого за Оценку и Совершенствование, %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4631042"/>
                  </a:ext>
                </a:extLst>
              </a:tr>
              <a:tr h="561181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Общая оценка, %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938728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C98AA6-119C-9F45-9BA7-88423D23B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ТАБЛИЦА 2</a:t>
            </a:r>
            <a:br>
              <a:rPr lang="ru-RU" dirty="0"/>
            </a:br>
            <a:r>
              <a:rPr lang="ru-RU" dirty="0"/>
              <a:t>НАЧАЛО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61A211D0-8A38-1540-9148-2FD984247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6546"/>
              </p:ext>
            </p:extLst>
          </p:nvPr>
        </p:nvGraphicFramePr>
        <p:xfrm>
          <a:off x="345440" y="1687083"/>
          <a:ext cx="11470638" cy="4876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581">
                  <a:extLst>
                    <a:ext uri="{9D8B030D-6E8A-4147-A177-3AD203B41FA5}">
                      <a16:colId xmlns:a16="http://schemas.microsoft.com/office/drawing/2014/main" xmlns="" val="264317452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5791304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10474478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99304480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6969220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9224877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2008180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9262561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7637714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525349314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1770998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6180547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640982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7988691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3902657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07992149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02902203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2482450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7630667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26119718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97949396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195273966"/>
                    </a:ext>
                  </a:extLst>
                </a:gridCol>
                <a:gridCol w="433641">
                  <a:extLst>
                    <a:ext uri="{9D8B030D-6E8A-4147-A177-3AD203B41FA5}">
                      <a16:colId xmlns:a16="http://schemas.microsoft.com/office/drawing/2014/main" xmlns="" val="3468660716"/>
                    </a:ext>
                  </a:extLst>
                </a:gridCol>
                <a:gridCol w="369482">
                  <a:extLst>
                    <a:ext uri="{9D8B030D-6E8A-4147-A177-3AD203B41FA5}">
                      <a16:colId xmlns:a16="http://schemas.microsoft.com/office/drawing/2014/main" xmlns="" val="212728529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83457155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021909004"/>
                    </a:ext>
                  </a:extLst>
                </a:gridCol>
              </a:tblGrid>
              <a:tr h="907179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Полнота</a:t>
                      </a:r>
                      <a:br>
                        <a:rPr lang="ru-RU" sz="1200" b="1" i="0" dirty="0">
                          <a:latin typeface="Proxima Nova" panose="02000506030000020004" pitchFamily="2" charset="0"/>
                        </a:rPr>
                      </a:b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и представительность: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25%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50%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75%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100%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59003678"/>
                  </a:ext>
                </a:extLst>
              </a:tr>
              <a:tr h="1267997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Полнота охвата: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относятся к потребностям и ожиданиям заинтересованных сторон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согласуются со стратегией и политиками организации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наиболее важные результаты определены и ранжированы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взаимосвязи между соответствующими результатами понятны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не представлены или носят случайный характер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Представлены соответствующие результаты примерно для ¼ возможных областей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Представлены соответствующие результаты примерно для ½ возможных областей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Представлены соответствующие</a:t>
                      </a:r>
                    </a:p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примерно для ¾ возможных областей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Представлены соответствующие результаты для всех возможных областей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103647"/>
                  </a:ext>
                </a:extLst>
              </a:tr>
              <a:tr h="1202096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Целостность: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своевременны, достоверны и точны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не представлены или носят случайный характер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Примерно ¼ представленных</a:t>
                      </a:r>
                    </a:p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результатов являются своевременными,</a:t>
                      </a:r>
                    </a:p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достоверными и точными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Примерно ½ представленных результатов являются своевременными, достоверными и точными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Примерно ¾ представленных результатов являются своевременными, достоверными и точными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Все представленные результаты являются своевременными, достоверными и точными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646026"/>
                  </a:ext>
                </a:extLst>
              </a:tr>
              <a:tr h="841892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Сегментация: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сегментированы соответствующим образом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Сегментация не представлена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Сегментация</a:t>
                      </a:r>
                    </a:p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представлена только для ¼ результатов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Сегментация представлена только для ½ результатов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Сегментация представлена только для ¾ результатов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Сегментация представлена для всех результатов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extLst>
                  <a:ext uri="{0D108BD9-81ED-4DB2-BD59-A6C34878D82A}">
                    <a16:rowId xmlns:a16="http://schemas.microsoft.com/office/drawing/2014/main" xmlns="" val="3837694795"/>
                  </a:ext>
                </a:extLst>
              </a:tr>
              <a:tr h="598064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Общая оценка, %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4631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7622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C98AA6-119C-9F45-9BA7-88423D23B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ТАБЛИЦА 2</a:t>
            </a:r>
            <a:br>
              <a:rPr lang="ru-RU" dirty="0"/>
            </a:br>
            <a:r>
              <a:rPr lang="ru-RU" dirty="0"/>
              <a:t>ПРОДОЛЖЕНИЕ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61A211D0-8A38-1540-9148-2FD9842475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469239"/>
              </p:ext>
            </p:extLst>
          </p:nvPr>
        </p:nvGraphicFramePr>
        <p:xfrm>
          <a:off x="345440" y="1687083"/>
          <a:ext cx="11470638" cy="5090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581">
                  <a:extLst>
                    <a:ext uri="{9D8B030D-6E8A-4147-A177-3AD203B41FA5}">
                      <a16:colId xmlns:a16="http://schemas.microsoft.com/office/drawing/2014/main" xmlns="" val="264317452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5791304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10474478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99304480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6969220"/>
                    </a:ext>
                  </a:extLst>
                </a:gridCol>
                <a:gridCol w="341027">
                  <a:extLst>
                    <a:ext uri="{9D8B030D-6E8A-4147-A177-3AD203B41FA5}">
                      <a16:colId xmlns:a16="http://schemas.microsoft.com/office/drawing/2014/main" xmlns="" val="92248772"/>
                    </a:ext>
                  </a:extLst>
                </a:gridCol>
                <a:gridCol w="305489">
                  <a:extLst>
                    <a:ext uri="{9D8B030D-6E8A-4147-A177-3AD203B41FA5}">
                      <a16:colId xmlns:a16="http://schemas.microsoft.com/office/drawing/2014/main" xmlns="" val="12008180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9262561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7637714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525349314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1770998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6180547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164098292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47988691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73902657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07992149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02902203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62482450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76306675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4261197183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2979493969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195273966"/>
                    </a:ext>
                  </a:extLst>
                </a:gridCol>
                <a:gridCol w="433641">
                  <a:extLst>
                    <a:ext uri="{9D8B030D-6E8A-4147-A177-3AD203B41FA5}">
                      <a16:colId xmlns:a16="http://schemas.microsoft.com/office/drawing/2014/main" xmlns="" val="3468660716"/>
                    </a:ext>
                  </a:extLst>
                </a:gridCol>
                <a:gridCol w="369482">
                  <a:extLst>
                    <a:ext uri="{9D8B030D-6E8A-4147-A177-3AD203B41FA5}">
                      <a16:colId xmlns:a16="http://schemas.microsoft.com/office/drawing/2014/main" xmlns="" val="2127285296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1834571557"/>
                    </a:ext>
                  </a:extLst>
                </a:gridCol>
                <a:gridCol w="323258">
                  <a:extLst>
                    <a:ext uri="{9D8B030D-6E8A-4147-A177-3AD203B41FA5}">
                      <a16:colId xmlns:a16="http://schemas.microsoft.com/office/drawing/2014/main" xmlns="" val="3021909004"/>
                    </a:ext>
                  </a:extLst>
                </a:gridCol>
              </a:tblGrid>
              <a:tr h="507477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Достижения</a:t>
                      </a:r>
                      <a:r>
                        <a:rPr lang="en-US" sz="1200" b="1" i="0">
                          <a:latin typeface="Proxima Nova" panose="02000506030000020004" pitchFamily="2" charset="0"/>
                        </a:rPr>
                        <a:t>: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0%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25%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50%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75%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>
                          <a:latin typeface="Proxima Nova" panose="02000506030000020004" pitchFamily="2" charset="0"/>
                        </a:rPr>
                        <a:t>100%</a:t>
                      </a:r>
                      <a:endParaRPr lang="ru-RU" sz="1200" b="1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59003678"/>
                  </a:ext>
                </a:extLst>
              </a:tr>
              <a:tr h="1072866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Тенденции: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тенденции являются позитивными и/или наблюдаются поддерживаемые показатели хорошей работы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не представлены</a:t>
                      </a:r>
                    </a:p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или представлена информация случайного характера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Позитивные  тенденции и/или поддерживаемые показатели хорошей работы наблюдаются примерно для ¼ результатов более трех лет 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Позитивные  тенденции и/или поддерживаемые показатели хорошей работы наблюдаются примерно для ½ результатов более трех лет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Позитивные тенденции и/или поддерживаемые показатели хорошей работы наблюдаются примерно для ¾ результатов более трех лет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Позитивные  тенденции и/или поддерживаемые показатели</a:t>
                      </a:r>
                    </a:p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хорошей работы наблюдаются для всех результатов более трех лет</a:t>
                      </a:r>
                    </a:p>
                    <a:p>
                      <a:pPr algn="ctr"/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103647"/>
                  </a:ext>
                </a:extLst>
              </a:tr>
              <a:tr h="793275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Целевые показатели:</a:t>
                      </a:r>
                      <a:endParaRPr lang="en-US" sz="9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показатели установлены для ключевых результатов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показатели адекватны стратегии и политикам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показатели достигнуты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Целевые показатели не представлены или представлена информация случайного характера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Целевые показатели установлены, адекватны и достигаются примерно для ¼ ключевых результатов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Примерно ½ представленных результатов являются своевременными, достоверными и точными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Целевые показатели установлены, адекватны и достигаются примерно для ¾ ключевых результатов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Целевые показатели установлены, адекватны и достигаются для всех ключевых результатов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646026"/>
                  </a:ext>
                </a:extLst>
              </a:tr>
              <a:tr h="793275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Сравнения:</a:t>
                      </a:r>
                      <a:endParaRPr lang="en-US" sz="9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проведены для ключевых результатов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уместны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являются благоприятными</a:t>
                      </a:r>
                    </a:p>
                    <a:p>
                      <a:pPr marL="0" indent="0" algn="l">
                        <a:buFont typeface="Wingdings" pitchFamily="2" charset="2"/>
                        <a:buNone/>
                      </a:pP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не представлены или представлена информация случайного характера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проведены, являются благоприятными</a:t>
                      </a:r>
                    </a:p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и уместными для ¼ ключевых результатов 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проведены, являются благоприятными и уместными для ½  ключевых результатов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проведены, являются благоприятными и уместными для ¾ ключевых результатов 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Сравнения проведены, являются благоприятными и уместными для всех результатов 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/>
                </a:tc>
                <a:extLst>
                  <a:ext uri="{0D108BD9-81ED-4DB2-BD59-A6C34878D82A}">
                    <a16:rowId xmlns:a16="http://schemas.microsoft.com/office/drawing/2014/main" xmlns="" val="3837694795"/>
                  </a:ext>
                </a:extLst>
              </a:tr>
              <a:tr h="1028283"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Причины: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 взаимосвязь между достигнутыми результатами и их возможностями является понятной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 имеется уверенность, что позитивные показатели работы будут поддерживаться в будущем, основанная на представленных свидетельствах</a:t>
                      </a:r>
                    </a:p>
                    <a:p>
                      <a:pPr marL="171450" indent="-171450" algn="l">
                        <a:buFont typeface="Wingdings" pitchFamily="2" charset="2"/>
                        <a:buChar char="§"/>
                      </a:pP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Результаты не представлены или представлена информация случайного характера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Взаимосвязь прослеживается примерно для ¼ результатов и представлены некоторые свидетельства, что показатели работы будут поддерживаться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Взаимосвязь прослеживается примерно для ½  результатов и представлены свидетельства, что показатели работы будут поддерживаться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Взаимосвязь прослеживается примерно для ¾  результатов и представлены очевидные свидетельства, что показатели работы будут поддерживаться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Взаимосвязь прослеживается примерно для всех результатов и представлены всесторонние свидетельства, что показатели работы будут поддерживаться  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1118316"/>
                  </a:ext>
                </a:extLst>
              </a:tr>
              <a:tr h="234093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Оценка элемента, %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4631042"/>
                  </a:ext>
                </a:extLst>
              </a:tr>
              <a:tr h="234093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Общая оценка, %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25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35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45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55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65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75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85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95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100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Proxima Nova" panose="02000506030000020004" pitchFamily="2" charset="0"/>
                        </a:rPr>
                        <a:t>X</a:t>
                      </a:r>
                      <a:endParaRPr lang="ru-RU" sz="9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0619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1784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93BDD6-2A90-B145-970E-CA55E6DC5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027" y="374009"/>
            <a:ext cx="8220654" cy="1049284"/>
          </a:xfrm>
        </p:spPr>
        <p:txBody>
          <a:bodyPr/>
          <a:lstStyle/>
          <a:p>
            <a:r>
              <a:rPr lang="ru-RU" sz="2800" dirty="0"/>
              <a:t>ФУНДАМЕНТАЛЬНЫЕ КОНЦЕПЦИИ СОВЕРШЕНСТВА И КРИТЕРИИ ОЦЕНКИ СЛЕДОВАНИЯ ИМ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580E4B4-58B5-394B-9D4A-70193194E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827762"/>
              </p:ext>
            </p:extLst>
          </p:nvPr>
        </p:nvGraphicFramePr>
        <p:xfrm>
          <a:off x="345440" y="1645920"/>
          <a:ext cx="11501112" cy="4869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952">
                  <a:extLst>
                    <a:ext uri="{9D8B030D-6E8A-4147-A177-3AD203B41FA5}">
                      <a16:colId xmlns:a16="http://schemas.microsoft.com/office/drawing/2014/main" xmlns="" val="1333182440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657913043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4110474478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799304480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26969220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92248772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20081806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692625615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776377145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2417709987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618054792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4164098292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2479886913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739026573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2079921499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029022035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624824505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476306675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4261197183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2979493969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195273966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3468660716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3578526597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1834571557"/>
                    </a:ext>
                  </a:extLst>
                </a:gridCol>
                <a:gridCol w="396590">
                  <a:extLst>
                    <a:ext uri="{9D8B030D-6E8A-4147-A177-3AD203B41FA5}">
                      <a16:colId xmlns:a16="http://schemas.microsoft.com/office/drawing/2014/main" xmlns="" val="3021909004"/>
                    </a:ext>
                  </a:extLst>
                </a:gridCol>
              </a:tblGrid>
              <a:tr h="785305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КРИТЕРИЙ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1</a:t>
                      </a:r>
                      <a:r>
                        <a:rPr lang="en-US" sz="1200" b="1" i="0" dirty="0">
                          <a:latin typeface="Proxima Nova" panose="02000506030000020004" pitchFamily="2" charset="0"/>
                        </a:rPr>
                        <a:t>. </a:t>
                      </a: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ЛИДЕРСТВО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2</a:t>
                      </a:r>
                      <a:r>
                        <a:rPr lang="en-US" sz="1200" b="1" i="0" dirty="0">
                          <a:latin typeface="Proxima Nova" panose="02000506030000020004" pitchFamily="2" charset="0"/>
                        </a:rPr>
                        <a:t>. </a:t>
                      </a: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СТРАТЕГИЯ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3</a:t>
                      </a:r>
                      <a:r>
                        <a:rPr lang="en-US" sz="1200" b="1" i="0" dirty="0">
                          <a:latin typeface="Proxima Nova" panose="02000506030000020004" pitchFamily="2" charset="0"/>
                        </a:rPr>
                        <a:t>. </a:t>
                      </a: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ПЕРСОНАЛ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4</a:t>
                      </a:r>
                      <a:r>
                        <a:rPr lang="en-US" sz="1200" b="1" i="0" dirty="0">
                          <a:latin typeface="Proxima Nova" panose="02000506030000020004" pitchFamily="2" charset="0"/>
                        </a:rPr>
                        <a:t>. </a:t>
                      </a: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ПАРТНЕРСТВО</a:t>
                      </a:r>
                      <a:r>
                        <a:rPr lang="en-US" sz="1200" b="1" i="0" dirty="0">
                          <a:latin typeface="Proxima Nova" panose="02000506030000020004" pitchFamily="2" charset="0"/>
                        </a:rPr>
                        <a:t/>
                      </a:r>
                      <a:br>
                        <a:rPr lang="en-US" sz="1200" b="1" i="0" dirty="0">
                          <a:latin typeface="Proxima Nova" panose="02000506030000020004" pitchFamily="2" charset="0"/>
                        </a:rPr>
                      </a:b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И РЕСУРСЫ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5</a:t>
                      </a:r>
                      <a:r>
                        <a:rPr lang="en-US" sz="1200" b="1" i="0" dirty="0">
                          <a:latin typeface="Proxima Nova" panose="02000506030000020004" pitchFamily="2" charset="0"/>
                        </a:rPr>
                        <a:t>. </a:t>
                      </a: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ПРОЦЕССЫ</a:t>
                      </a:r>
                      <a:r>
                        <a:rPr lang="en-US" sz="1200" b="1" i="0" dirty="0">
                          <a:latin typeface="Proxima Nova" panose="02000506030000020004" pitchFamily="2" charset="0"/>
                        </a:rPr>
                        <a:t>, </a:t>
                      </a:r>
                      <a:br>
                        <a:rPr lang="en-US" sz="1200" b="1" i="0" dirty="0">
                          <a:latin typeface="Proxima Nova" panose="02000506030000020004" pitchFamily="2" charset="0"/>
                        </a:rPr>
                      </a:br>
                      <a:r>
                        <a:rPr lang="ru-RU" sz="1200" b="1" i="0" dirty="0">
                          <a:latin typeface="Proxima Nova" panose="02000506030000020004" pitchFamily="2" charset="0"/>
                        </a:rPr>
                        <a:t>ПРОДУКЦИЯ И УСЛУГИ</a:t>
                      </a:r>
                    </a:p>
                  </a:txBody>
                  <a:tcPr marT="46800" anchor="ctr">
                    <a:solidFill>
                      <a:srgbClr val="002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759003678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Составляющая</a:t>
                      </a: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A</a:t>
                      </a:r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Б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В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Г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Д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A</a:t>
                      </a:r>
                      <a:endParaRPr lang="ru-RU" sz="1000" b="1" i="0" dirty="0">
                        <a:solidFill>
                          <a:schemeClr val="bg1"/>
                        </a:solidFill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Б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В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Г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А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Б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В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Г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Д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А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Б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В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Г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Д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А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Б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В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Г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bg1"/>
                          </a:solidFill>
                          <a:latin typeface="Proxima Nova" panose="02000506030000020004" pitchFamily="2" charset="0"/>
                        </a:rPr>
                        <a:t>Д</a:t>
                      </a:r>
                    </a:p>
                  </a:txBody>
                  <a:tcPr marT="4680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103647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Создание добавленной ценности для Потребителей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646026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Создание устойчивого будущего</a:t>
                      </a: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4631042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Развитие организационных возможностей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6115324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Использование творчества и инноваций</a:t>
                      </a: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5144166"/>
                  </a:ext>
                </a:extLst>
              </a:tr>
              <a:tr h="538750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Лидерство с видением</a:t>
                      </a:r>
                      <a:r>
                        <a:rPr lang="en-US" sz="1000" b="1" i="0" dirty="0">
                          <a:latin typeface="Proxima Nova" panose="02000506030000020004" pitchFamily="2" charset="0"/>
                        </a:rPr>
                        <a:t>, </a:t>
                      </a:r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воодушевлением и честностью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9659289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Гибкое управление</a:t>
                      </a: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9387287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Достижение успехов благодаря таланту людей</a:t>
                      </a: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3436518"/>
                  </a:ext>
                </a:extLst>
              </a:tr>
              <a:tr h="441792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latin typeface="Proxima Nova" panose="02000506030000020004" pitchFamily="2" charset="0"/>
                        </a:rPr>
                        <a:t>Устойчивые выдающиеся результаты</a:t>
                      </a: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rgbClr val="C3242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i="0" dirty="0">
                        <a:latin typeface="Proxima Nova" panose="02000506030000020004" pitchFamily="2" charset="0"/>
                      </a:endParaRPr>
                    </a:p>
                  </a:txBody>
                  <a:tcPr marT="468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7027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2389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C98EE77-6273-2543-8FFF-AAE6BECC7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ЛОГИКА</a:t>
            </a:r>
            <a:br>
              <a:rPr lang="ru-RU" dirty="0"/>
            </a:br>
            <a:r>
              <a:rPr lang="en-US" dirty="0"/>
              <a:t>RADAR</a:t>
            </a:r>
            <a:endParaRPr lang="ru-R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9575956-5957-5B43-831B-98585961F8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007" y="1765655"/>
            <a:ext cx="11479240" cy="47432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8EBDEB0-82F8-1E4B-88AF-33DDB9569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527" y="2613293"/>
            <a:ext cx="3124200" cy="304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172850D-7DC7-3440-ADB5-BAF4101F4CA4}"/>
              </a:ext>
            </a:extLst>
          </p:cNvPr>
          <p:cNvSpPr/>
          <p:nvPr/>
        </p:nvSpPr>
        <p:spPr>
          <a:xfrm>
            <a:off x="7630727" y="3803537"/>
            <a:ext cx="3898687" cy="66751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Proxima Nova" panose="02000506030000020004" pitchFamily="2" charset="0"/>
              </a:rPr>
              <a:t>РАЗВЕРТЫВАНИЕ</a:t>
            </a:r>
            <a:r>
              <a:rPr lang="en-US" b="1" dirty="0">
                <a:latin typeface="Proxima Nova" panose="02000506030000020004" pitchFamily="2" charset="0"/>
              </a:rPr>
              <a:t> (D)</a:t>
            </a:r>
            <a:r>
              <a:rPr lang="ru-RU" dirty="0">
                <a:latin typeface="Proxima Nova" panose="02000506030000020004" pitchFamily="2" charset="0"/>
              </a:rPr>
              <a:t/>
            </a:r>
            <a:br>
              <a:rPr lang="ru-RU" dirty="0">
                <a:latin typeface="Proxima Nova" panose="02000506030000020004" pitchFamily="2" charset="0"/>
              </a:rPr>
            </a:br>
            <a:r>
              <a:rPr lang="ru-RU" dirty="0">
                <a:latin typeface="Proxima Nova" panose="02000506030000020004" pitchFamily="2" charset="0"/>
              </a:rPr>
              <a:t>подходов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0C56C42-82DF-5648-A494-956654FCB0A4}"/>
              </a:ext>
            </a:extLst>
          </p:cNvPr>
          <p:cNvSpPr/>
          <p:nvPr/>
        </p:nvSpPr>
        <p:spPr>
          <a:xfrm>
            <a:off x="662586" y="3803537"/>
            <a:ext cx="3898687" cy="66751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Необходимые</a:t>
            </a:r>
            <a:br>
              <a:rPr lang="ru-RU" dirty="0">
                <a:latin typeface="Proxima Nova" panose="02000506030000020004" pitchFamily="2" charset="0"/>
              </a:rPr>
            </a:br>
            <a:r>
              <a:rPr lang="ru-RU" b="1" dirty="0">
                <a:latin typeface="Proxima Nova" panose="02000506030000020004" pitchFamily="2" charset="0"/>
              </a:rPr>
              <a:t>РЕЗУЛЬТАТЫ (</a:t>
            </a:r>
            <a:r>
              <a:rPr lang="en-US" b="1" dirty="0">
                <a:latin typeface="Proxima Nova" panose="02000506030000020004" pitchFamily="2" charset="0"/>
              </a:rPr>
              <a:t>R)</a:t>
            </a:r>
            <a:endParaRPr lang="ru-RU" b="1" dirty="0">
              <a:latin typeface="Proxima Nova" panose="02000506030000020004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60CAC76-256E-6A4C-B4A6-15F05E2C7171}"/>
              </a:ext>
            </a:extLst>
          </p:cNvPr>
          <p:cNvSpPr/>
          <p:nvPr/>
        </p:nvSpPr>
        <p:spPr>
          <a:xfrm>
            <a:off x="4146656" y="2065855"/>
            <a:ext cx="3898687" cy="66751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Proxima Nova" panose="02000506030000020004" pitchFamily="2" charset="0"/>
              </a:rPr>
              <a:t>Планирование и разработка</a:t>
            </a:r>
            <a:br>
              <a:rPr lang="ru-RU" dirty="0">
                <a:latin typeface="Proxima Nova" panose="02000506030000020004" pitchFamily="2" charset="0"/>
              </a:rPr>
            </a:br>
            <a:r>
              <a:rPr lang="ru-RU" b="1" dirty="0">
                <a:latin typeface="Proxima Nova" panose="02000506030000020004" pitchFamily="2" charset="0"/>
              </a:rPr>
              <a:t>ПОДХОДОВ</a:t>
            </a:r>
            <a:r>
              <a:rPr lang="en-US" b="1" dirty="0">
                <a:latin typeface="Proxima Nova" panose="02000506030000020004" pitchFamily="2" charset="0"/>
              </a:rPr>
              <a:t> (A)</a:t>
            </a:r>
            <a:endParaRPr lang="ru-RU" b="1" dirty="0">
              <a:latin typeface="Proxima Nova" panose="0200050603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5F86F2D-88A9-444B-920A-3B8AA16248C3}"/>
              </a:ext>
            </a:extLst>
          </p:cNvPr>
          <p:cNvSpPr/>
          <p:nvPr/>
        </p:nvSpPr>
        <p:spPr>
          <a:xfrm>
            <a:off x="4146656" y="5588903"/>
            <a:ext cx="3898687" cy="667512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Proxima Nova" panose="02000506030000020004" pitchFamily="2" charset="0"/>
              </a:rPr>
              <a:t>ОЦЕНКА И УЛУЧШЕНИЕ</a:t>
            </a:r>
            <a:r>
              <a:rPr lang="en-US" b="1" dirty="0">
                <a:latin typeface="Proxima Nova" panose="02000506030000020004" pitchFamily="2" charset="0"/>
              </a:rPr>
              <a:t> (AR)</a:t>
            </a:r>
            <a:r>
              <a:rPr lang="ru-RU" dirty="0">
                <a:latin typeface="Proxima Nova" panose="02000506030000020004" pitchFamily="2" charset="0"/>
              </a:rPr>
              <a:t/>
            </a:r>
            <a:br>
              <a:rPr lang="ru-RU" dirty="0">
                <a:latin typeface="Proxima Nova" panose="02000506030000020004" pitchFamily="2" charset="0"/>
              </a:rPr>
            </a:br>
            <a:r>
              <a:rPr lang="ru-RU" dirty="0">
                <a:latin typeface="Proxima Nova" panose="02000506030000020004" pitchFamily="2" charset="0"/>
              </a:rPr>
              <a:t>подходов и их 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2827897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F1B869A-9841-6849-A41D-0F462094BC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316" y="1765655"/>
            <a:ext cx="6349161" cy="47432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9BD4144-053C-794F-B118-148E5F8151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45" y="349070"/>
            <a:ext cx="1093295" cy="1079397"/>
          </a:xfrm>
          <a:prstGeom prst="rect">
            <a:avLst/>
          </a:prstGeom>
        </p:spPr>
      </p:pic>
      <p:pic>
        <p:nvPicPr>
          <p:cNvPr id="26" name="Рисунок 6">
            <a:extLst>
              <a:ext uri="{FF2B5EF4-FFF2-40B4-BE49-F238E27FC236}">
                <a16:creationId xmlns:a16="http://schemas.microsoft.com/office/drawing/2014/main" xmlns="" id="{9569E4E9-E8CC-B147-9AC5-E479D499B8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45" y="1765655"/>
            <a:ext cx="5108572" cy="4743277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C34B5350-3F55-0542-A628-C6248940ABF4}"/>
              </a:ext>
            </a:extLst>
          </p:cNvPr>
          <p:cNvSpPr/>
          <p:nvPr/>
        </p:nvSpPr>
        <p:spPr>
          <a:xfrm>
            <a:off x="5707475" y="1921196"/>
            <a:ext cx="5645076" cy="230904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Национальная премия в области качества присуждается 12 компаниям, внедрившим наилучшие системы управления качеством и производительностью труда. </a:t>
            </a:r>
          </a:p>
          <a:p>
            <a:pPr>
              <a:lnSpc>
                <a:spcPct val="120000"/>
              </a:lnSpc>
            </a:pPr>
            <a:endParaRPr lang="ru-RU" sz="1600" dirty="0">
              <a:solidFill>
                <a:schemeClr val="bg1"/>
              </a:solidFill>
              <a:latin typeface="Proxima Nova Light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pPr>
              <a:lnSpc>
                <a:spcPct val="120000"/>
              </a:lnSpc>
            </a:pPr>
            <a:r>
              <a:rPr lang="ru-RU" sz="1333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Премию Правительства РФ в области качества вручает</a:t>
            </a:r>
            <a:r>
              <a:rPr lang="en-US" sz="1333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1333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1333" b="1" i="1" dirty="0">
                <a:solidFill>
                  <a:schemeClr val="bg1"/>
                </a:solidFill>
                <a:latin typeface="Proxima Nova Semibold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Премьер-министр страны Д. А. Медведев. </a:t>
            </a:r>
          </a:p>
          <a:p>
            <a:pPr>
              <a:lnSpc>
                <a:spcPct val="120000"/>
              </a:lnSpc>
            </a:pPr>
            <a:endParaRPr lang="ru-RU" sz="1600" dirty="0">
              <a:solidFill>
                <a:schemeClr val="bg1"/>
              </a:solidFill>
              <a:latin typeface="Proxima Nova Light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F3ADAAD-211F-F847-B950-D9DB1208F044}"/>
              </a:ext>
            </a:extLst>
          </p:cNvPr>
          <p:cNvSpPr txBox="1"/>
          <p:nvPr/>
        </p:nvSpPr>
        <p:spPr>
          <a:xfrm>
            <a:off x="5707477" y="5361738"/>
            <a:ext cx="1413825" cy="80823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Open Sans" charset="0"/>
              </a:rPr>
              <a:t>Бесплатная оценка бизнес-процессов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A2C7B78-0BB4-EB4E-905B-8DDB798BCC1C}"/>
              </a:ext>
            </a:extLst>
          </p:cNvPr>
          <p:cNvSpPr txBox="1"/>
          <p:nvPr/>
        </p:nvSpPr>
        <p:spPr>
          <a:xfrm>
            <a:off x="7247917" y="5367381"/>
            <a:ext cx="3037040" cy="80823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lnSpc>
                <a:spcPct val="120000"/>
              </a:lnSpc>
            </a:pP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Рекомендации по повышению эффективности принятия управленческих решений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4551017-F318-BE4D-AD2D-CF2E2DC20C11}"/>
              </a:ext>
            </a:extLst>
          </p:cNvPr>
          <p:cNvSpPr txBox="1"/>
          <p:nvPr/>
        </p:nvSpPr>
        <p:spPr>
          <a:xfrm>
            <a:off x="9897999" y="5367942"/>
            <a:ext cx="2014637" cy="103592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Возможность участия </a:t>
            </a:r>
            <a:r>
              <a:rPr lang="en-US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/>
            </a:r>
            <a:br>
              <a:rPr lang="en-US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</a:b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в мировых премиях (</a:t>
            </a:r>
            <a:r>
              <a:rPr lang="en-US" sz="1333" dirty="0">
                <a:solidFill>
                  <a:schemeClr val="bg1"/>
                </a:solidFill>
                <a:latin typeface="Proxima Nova" panose="02000506030000020004" pitchFamily="2" charset="0"/>
                <a:ea typeface="Source Sans Pro" panose="020B0503030403020204" pitchFamily="34" charset="0"/>
              </a:rPr>
              <a:t>EFQM, GPEA)</a:t>
            </a:r>
          </a:p>
          <a:p>
            <a:endParaRPr lang="en-US" sz="1333" dirty="0">
              <a:solidFill>
                <a:schemeClr val="bg1"/>
              </a:solidFill>
              <a:latin typeface="Proxima Nova" panose="02000506030000020004" pitchFamily="2" charset="0"/>
              <a:ea typeface="Source Sans Pro" panose="020B0503030403020204" pitchFamily="34" charset="0"/>
              <a:cs typeface="Open Sans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1BDEE81-3F93-7A49-AE24-68A0FD6E6D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3854" y="4563670"/>
            <a:ext cx="556367" cy="53246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7E0EB0AF-F56C-FC44-A2F5-96AD7EC96E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7918" y="4563670"/>
            <a:ext cx="556367" cy="53246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3E36DC78-4D26-9845-8150-1014D4089C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1327" y="4563670"/>
            <a:ext cx="556367" cy="532461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0D2EEDC1-C099-9E4E-AFAD-C91EF6637151}"/>
              </a:ext>
            </a:extLst>
          </p:cNvPr>
          <p:cNvCxnSpPr>
            <a:cxnSpLocks/>
          </p:cNvCxnSpPr>
          <p:nvPr/>
        </p:nvCxnSpPr>
        <p:spPr>
          <a:xfrm>
            <a:off x="6298021" y="4799088"/>
            <a:ext cx="958699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A40278FA-47BA-984D-BC6F-5F6075E2FE75}"/>
              </a:ext>
            </a:extLst>
          </p:cNvPr>
          <p:cNvCxnSpPr>
            <a:cxnSpLocks/>
          </p:cNvCxnSpPr>
          <p:nvPr/>
        </p:nvCxnSpPr>
        <p:spPr>
          <a:xfrm>
            <a:off x="7759300" y="4799088"/>
            <a:ext cx="2152027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D2BCD052-0FC2-EA44-B05F-66FD7AA2AE50}"/>
              </a:ext>
            </a:extLst>
          </p:cNvPr>
          <p:cNvCxnSpPr>
            <a:cxnSpLocks/>
          </p:cNvCxnSpPr>
          <p:nvPr/>
        </p:nvCxnSpPr>
        <p:spPr>
          <a:xfrm>
            <a:off x="10422173" y="4799088"/>
            <a:ext cx="1769827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AD1409-0E46-8A40-BAD6-A7D3F907D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ПРЕМИЯ ПРАВИТЕЛЬСТВА РФ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ОБЛАСТИ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5974058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865EB1AB-8F91-C245-B393-696A8F4DA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ПОРЯДОК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ПРОВЕДЕНИЯ ОЦЕНКИ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6C593B5-8DCD-DC49-BE6C-A1298896FD3B}"/>
              </a:ext>
            </a:extLst>
          </p:cNvPr>
          <p:cNvSpPr/>
          <p:nvPr/>
        </p:nvSpPr>
        <p:spPr>
          <a:xfrm rot="10800000" flipV="1">
            <a:off x="345742" y="6025896"/>
            <a:ext cx="11452080" cy="484198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ОСНОВНЫЕ ЭТАПЫ ПРОВЕДЕНИЯ ОЦЕНКИ КОНКУРСАНТОВ</a:t>
            </a:r>
            <a:endParaRPr lang="en-GB" b="1" dirty="0">
              <a:solidFill>
                <a:schemeClr val="bg1"/>
              </a:solidFill>
              <a:latin typeface="Proxima Nova" panose="02000506030000020004" pitchFamily="2" charset="0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FCD2B63-ED47-6D4E-835B-97138226087B}"/>
              </a:ext>
            </a:extLst>
          </p:cNvPr>
          <p:cNvSpPr/>
          <p:nvPr/>
        </p:nvSpPr>
        <p:spPr>
          <a:xfrm>
            <a:off x="345743" y="3436980"/>
            <a:ext cx="3610625" cy="2314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90000" rIns="14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индивидуальная оценка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консенсус между экспертами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заключение экспертов по заочной оценке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4DD3538-524F-6843-8465-16330B6855F3}"/>
              </a:ext>
            </a:extLst>
          </p:cNvPr>
          <p:cNvSpPr/>
          <p:nvPr/>
        </p:nvSpPr>
        <p:spPr>
          <a:xfrm>
            <a:off x="4289201" y="3436980"/>
            <a:ext cx="3610625" cy="2314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90000" rIns="14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программа обследования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свидетельства и информация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E4A72C0-3136-F544-9B88-06DAF954E7D0}"/>
              </a:ext>
            </a:extLst>
          </p:cNvPr>
          <p:cNvSpPr/>
          <p:nvPr/>
        </p:nvSpPr>
        <p:spPr>
          <a:xfrm>
            <a:off x="8192859" y="3436980"/>
            <a:ext cx="3601031" cy="23145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88000" tIns="90000" rIns="14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оценки экспертов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консенсус в оценках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экспертное заключение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159DE09-4B63-4443-870A-7D08882756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714" y="1738862"/>
            <a:ext cx="3607653" cy="16981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569CA3B-D53B-8046-A653-884832AC7C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9342" y="1738862"/>
            <a:ext cx="3607653" cy="16981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677A07E-276E-A441-9915-74A571BF3E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0169" y="1738862"/>
            <a:ext cx="3607653" cy="169811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ADDA738-A468-0149-8DA0-5B5175C2B0B4}"/>
              </a:ext>
            </a:extLst>
          </p:cNvPr>
          <p:cNvSpPr/>
          <p:nvPr/>
        </p:nvSpPr>
        <p:spPr>
          <a:xfrm>
            <a:off x="345743" y="1736197"/>
            <a:ext cx="3610625" cy="1700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90000" rIns="14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ЗАОЧНАЯ ОЦЕНКА МАТЕРИАЛОВ КОНКУРСАНТА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3B1397F-40B7-294D-BE25-DB3B85BD33FC}"/>
              </a:ext>
            </a:extLst>
          </p:cNvPr>
          <p:cNvSpPr/>
          <p:nvPr/>
        </p:nvSpPr>
        <p:spPr>
          <a:xfrm>
            <a:off x="4289201" y="1736197"/>
            <a:ext cx="3610625" cy="1700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90000" rIns="14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ОБСЛЕДОВАНИЕ КОНКУРСАНТА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B234822-6CAC-214D-9764-0D527BF466F1}"/>
              </a:ext>
            </a:extLst>
          </p:cNvPr>
          <p:cNvSpPr/>
          <p:nvPr/>
        </p:nvSpPr>
        <p:spPr>
          <a:xfrm>
            <a:off x="8190169" y="1736197"/>
            <a:ext cx="3603722" cy="1700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90000" rIns="14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РАЗРАБОТКА</a:t>
            </a:r>
            <a:b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</a:br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ЗАКЛЮЧЕНИЯ КОМИССИИ ЭКСПЕРТОВ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CBD0389-A456-2D45-840A-B721D770A5D5}"/>
              </a:ext>
            </a:extLst>
          </p:cNvPr>
          <p:cNvSpPr/>
          <p:nvPr/>
        </p:nvSpPr>
        <p:spPr>
          <a:xfrm>
            <a:off x="3401569" y="5196776"/>
            <a:ext cx="554800" cy="554800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roxima Nova Semibold" panose="02000506030000020004" pitchFamily="2" charset="0"/>
              </a:rPr>
              <a:t>1</a:t>
            </a:r>
            <a:endParaRPr lang="ru-RU" sz="2400" b="1" dirty="0">
              <a:solidFill>
                <a:schemeClr val="bg1"/>
              </a:solidFill>
              <a:latin typeface="Proxima Nova Semibold" panose="02000506030000020004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20B754F-798B-D941-B51C-57932DE925C5}"/>
              </a:ext>
            </a:extLst>
          </p:cNvPr>
          <p:cNvSpPr/>
          <p:nvPr/>
        </p:nvSpPr>
        <p:spPr>
          <a:xfrm>
            <a:off x="7342196" y="5196776"/>
            <a:ext cx="554800" cy="554800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Proxima Nova Semibold" panose="02000506030000020004" pitchFamily="2" charset="0"/>
              </a:rPr>
              <a:t>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3095A132-1C73-6D43-9049-EEFB6EDC957D}"/>
              </a:ext>
            </a:extLst>
          </p:cNvPr>
          <p:cNvSpPr/>
          <p:nvPr/>
        </p:nvSpPr>
        <p:spPr>
          <a:xfrm>
            <a:off x="11243023" y="5196776"/>
            <a:ext cx="554800" cy="554800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Proxima Nova Semibold" panose="02000506030000020004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366076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04A062E-F1C3-B545-98C2-34248F503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ОТЧЕТ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 САМООЦЕНКЕ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CDF8FAA-9E6D-864C-9B5D-B61986974057}"/>
              </a:ext>
            </a:extLst>
          </p:cNvPr>
          <p:cNvSpPr/>
          <p:nvPr/>
        </p:nvSpPr>
        <p:spPr>
          <a:xfrm>
            <a:off x="345743" y="1863599"/>
            <a:ext cx="5586909" cy="862347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СТРУКТУРА ОТЧЕТА ВКЛЮЧАЕТ В СЕБЯ: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C635E90-8530-084A-9F20-020E97A685ED}"/>
              </a:ext>
            </a:extLst>
          </p:cNvPr>
          <p:cNvSpPr/>
          <p:nvPr/>
        </p:nvSpPr>
        <p:spPr>
          <a:xfrm>
            <a:off x="345743" y="2732783"/>
            <a:ext cx="5586909" cy="13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титульный лист – 1 стр. текста.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оглавление – 1 стр. текста.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ключевая информация о конкурсанте – 8-10 стр. текста.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1961BC0-2E2D-3342-BD58-84B2005B6676}"/>
              </a:ext>
            </a:extLst>
          </p:cNvPr>
          <p:cNvSpPr/>
          <p:nvPr/>
        </p:nvSpPr>
        <p:spPr>
          <a:xfrm>
            <a:off x="345743" y="4302242"/>
            <a:ext cx="5586909" cy="862347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РЕЗУЛЬТАТЫ ДЕЯТЕЛЬНОСТИ –</a:t>
            </a:r>
            <a:b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</a:br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ВСЕГО ДО 16 СТР. ТЕКСТА, В ТОМ ЧИСЛЕ: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C576B6E-EDF3-FD43-871B-28CE78D3570C}"/>
              </a:ext>
            </a:extLst>
          </p:cNvPr>
          <p:cNvSpPr/>
          <p:nvPr/>
        </p:nvSpPr>
        <p:spPr>
          <a:xfrm>
            <a:off x="345743" y="5164589"/>
            <a:ext cx="5586909" cy="13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вводную страницу по каждому критерию «Результаты» – всего до 4 стр. текста (не более 1 стр. текста на критерий)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представление результатов по каждой составляющей критериев «Результаты» – всего не более 12 стр. текста (не более 1,5 стр. текста на составляющую.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8051606-AE1C-AA40-9764-57B22ED7F38D}"/>
              </a:ext>
            </a:extLst>
          </p:cNvPr>
          <p:cNvSpPr/>
          <p:nvPr/>
        </p:nvSpPr>
        <p:spPr>
          <a:xfrm>
            <a:off x="6194452" y="1863599"/>
            <a:ext cx="5586909" cy="862347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ВОЗМОЖНОСТИ –</a:t>
            </a:r>
            <a:b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</a:br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ДО 41 СТР. ТЕКСТА, ВКЛЮЧАЯ: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3E62E7D-5DAB-A248-A87F-8FE80246827F}"/>
              </a:ext>
            </a:extLst>
          </p:cNvPr>
          <p:cNvSpPr/>
          <p:nvPr/>
        </p:nvSpPr>
        <p:spPr>
          <a:xfrm>
            <a:off x="6194452" y="2732783"/>
            <a:ext cx="5586909" cy="13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вводную страницу по каждому критерию «Возможности» – всего до 5 стр. текста (не более 1 стр. на каждый критерий);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описание подходов по составляющим критериев «Возможности» – всего до 36 стр. текста (не более 1,5 стр. текста описания на каждую составляющую).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D9F0130-7514-674D-A0E7-1F9F579E64E6}"/>
              </a:ext>
            </a:extLst>
          </p:cNvPr>
          <p:cNvSpPr/>
          <p:nvPr/>
        </p:nvSpPr>
        <p:spPr>
          <a:xfrm>
            <a:off x="6194452" y="4302242"/>
            <a:ext cx="5586909" cy="862347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ПРИЛОЖЕНИЯ – ДО 5 СТР. ТЕКСТА,</a:t>
            </a:r>
            <a:b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</a:br>
            <a:r>
              <a:rPr lang="ru-RU" b="1" dirty="0">
                <a:solidFill>
                  <a:schemeClr val="bg1"/>
                </a:solidFill>
                <a:latin typeface="Proxima Nova" panose="02000506030000020004" pitchFamily="2" charset="0"/>
              </a:rPr>
              <a:t>КОТОРЫЕ МОГУТ ВКЛЮЧАТЬ: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D6DB37-BD45-3F49-9133-61A22FE83331}"/>
              </a:ext>
            </a:extLst>
          </p:cNvPr>
          <p:cNvSpPr/>
          <p:nvPr/>
        </p:nvSpPr>
        <p:spPr>
          <a:xfrm>
            <a:off x="6194452" y="5164589"/>
            <a:ext cx="5586909" cy="13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организационную структуру.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принятые сокращения и обозначения.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структуру бизнес-процессов и т.п.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6849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179DB3-D194-EB42-B942-54976E96CF8F}"/>
              </a:ext>
            </a:extLst>
          </p:cNvPr>
          <p:cNvSpPr/>
          <p:nvPr/>
        </p:nvSpPr>
        <p:spPr>
          <a:xfrm rot="10800000" flipV="1">
            <a:off x="345742" y="5635508"/>
            <a:ext cx="11452080" cy="874586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ОРГАНИЗАЦИИ, НЕОБХОДИМО ИМЕТЬ В СВОЕМ ШТАТЕ СОТРУДНИКА, ОБУЧЕННОГО МЕТОДОЛОГИИ ПРИМЕНЕНИЯ МОДЕЛИ ПРЕМИИ ПРАВИТЕЛЬСТВА РФ В ОБЛАСТИ КАЧЕСТВА ИЛИ МОДЕЛИ ДЕЛОВОГО СОВЕРШЕНСТВА </a:t>
            </a:r>
            <a:r>
              <a:rPr lang="en-GB" sz="14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EFQM.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82E1046-A1A1-D94B-B895-0F07B684C736}"/>
              </a:ext>
            </a:extLst>
          </p:cNvPr>
          <p:cNvSpPr/>
          <p:nvPr/>
        </p:nvSpPr>
        <p:spPr>
          <a:xfrm>
            <a:off x="345742" y="1749659"/>
            <a:ext cx="2069119" cy="3632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46800" rtlCol="0" anchor="t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dirty="0">
                <a:solidFill>
                  <a:srgbClr val="050505"/>
                </a:solidFill>
                <a:latin typeface="Proxima Nova" panose="02000506030000020004" pitchFamily="2" charset="0"/>
                <a:cs typeface="Arial"/>
              </a:rPr>
              <a:t>Участие организаций в конкурсе добровольное. На участие в конкурсе могут претендовать организации независимо от их организационно-правовой формы, осуществляющие производство продукции и оказание услуг.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C6CC676-85A0-2642-9907-2F129B37CAA1}"/>
              </a:ext>
            </a:extLst>
          </p:cNvPr>
          <p:cNvSpPr/>
          <p:nvPr/>
        </p:nvSpPr>
        <p:spPr>
          <a:xfrm>
            <a:off x="2703591" y="1749659"/>
            <a:ext cx="2069119" cy="3632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46800" rtlCol="0" anchor="t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dirty="0">
                <a:solidFill>
                  <a:srgbClr val="050505"/>
                </a:solidFill>
                <a:latin typeface="Proxima Nova" panose="02000506030000020004" pitchFamily="2" charset="0"/>
                <a:cs typeface="Arial"/>
              </a:rPr>
              <a:t>Организации, занимающиеся производством вооружений, военной и специальной техники, представляют на конкурс материалы только в области качества продукции гражданского назначения.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B5BD55D-D4BB-D340-BA46-7604E32E2725}"/>
              </a:ext>
            </a:extLst>
          </p:cNvPr>
          <p:cNvSpPr/>
          <p:nvPr/>
        </p:nvSpPr>
        <p:spPr>
          <a:xfrm>
            <a:off x="5061440" y="1749659"/>
            <a:ext cx="2069119" cy="3632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90000" rIns="36000" bIns="46800" rtlCol="0" anchor="t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dirty="0">
                <a:solidFill>
                  <a:srgbClr val="050505"/>
                </a:solidFill>
                <a:latin typeface="Proxima Nova" panose="02000506030000020004" pitchFamily="2" charset="0"/>
                <a:cs typeface="Arial"/>
              </a:rPr>
              <a:t>Не могут участвовать в конкурсе организации, в отношении которых в установленном порядке приняты решения об осуществлении процедур, предусмотренных законодательством Российской Федерации о несостоятельности (банкротстве).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198B596-36CE-5944-9232-5241AFE0F652}"/>
              </a:ext>
            </a:extLst>
          </p:cNvPr>
          <p:cNvSpPr/>
          <p:nvPr/>
        </p:nvSpPr>
        <p:spPr>
          <a:xfrm>
            <a:off x="7419289" y="1749659"/>
            <a:ext cx="2069119" cy="3632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46800" rtlCol="0" anchor="t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dirty="0">
                <a:solidFill>
                  <a:srgbClr val="050505"/>
                </a:solidFill>
                <a:latin typeface="Proxima Nova" panose="02000506030000020004" pitchFamily="2" charset="0"/>
                <a:cs typeface="Arial"/>
              </a:rPr>
              <a:t>Организации, награжденные дипломом Совета (организации-дипломанты), могут участвовать в последующих конкурсах на общих основаниях.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16A4BCD5-7287-9D40-A86F-A07EA4C403BF}"/>
              </a:ext>
            </a:extLst>
          </p:cNvPr>
          <p:cNvSpPr/>
          <p:nvPr/>
        </p:nvSpPr>
        <p:spPr>
          <a:xfrm>
            <a:off x="9777138" y="1749659"/>
            <a:ext cx="2069119" cy="3632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rIns="90000" bIns="46800" rtlCol="0" anchor="t" anchorCtr="0"/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1400" dirty="0">
                <a:solidFill>
                  <a:srgbClr val="050505"/>
                </a:solidFill>
                <a:latin typeface="Proxima Nova" panose="02000506030000020004" pitchFamily="2" charset="0"/>
                <a:cs typeface="Arial"/>
              </a:rPr>
              <a:t>Организации, которым присуждена премия (организации-лауреаты), имеют право на повторное участие в конкурсе не ранее, чем через 5 лет после присуждения премии.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651B116F-BC16-EB42-BC2B-38570176BA3E}"/>
              </a:ext>
            </a:extLst>
          </p:cNvPr>
          <p:cNvSpPr/>
          <p:nvPr/>
        </p:nvSpPr>
        <p:spPr>
          <a:xfrm>
            <a:off x="1831899" y="4802414"/>
            <a:ext cx="580245" cy="580245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latin typeface="Proxima Nova" panose="02000506030000020004" pitchFamily="2" charset="0"/>
              </a:rPr>
              <a:t>1</a:t>
            </a:r>
            <a:endParaRPr lang="ru-RU" sz="2800" dirty="0">
              <a:latin typeface="Proxima Nova" panose="02000506030000020004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0308796-9DCF-C14A-92C9-CA6C774EBAAA}"/>
              </a:ext>
            </a:extLst>
          </p:cNvPr>
          <p:cNvSpPr/>
          <p:nvPr/>
        </p:nvSpPr>
        <p:spPr>
          <a:xfrm>
            <a:off x="4189748" y="4802414"/>
            <a:ext cx="580245" cy="580245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latin typeface="Proxima Nova" panose="02000506030000020004" pitchFamily="2" charset="0"/>
              </a:rPr>
              <a:t>2</a:t>
            </a:r>
            <a:endParaRPr lang="ru-RU" sz="2800" dirty="0">
              <a:latin typeface="Proxima Nova" panose="02000506030000020004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3B59526D-AAC9-5248-92A7-A2105AB5AD05}"/>
              </a:ext>
            </a:extLst>
          </p:cNvPr>
          <p:cNvSpPr/>
          <p:nvPr/>
        </p:nvSpPr>
        <p:spPr>
          <a:xfrm>
            <a:off x="6544880" y="4802414"/>
            <a:ext cx="580245" cy="580245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latin typeface="Proxima Nova" panose="02000506030000020004" pitchFamily="2" charset="0"/>
              </a:rPr>
              <a:t>3</a:t>
            </a:r>
            <a:endParaRPr lang="ru-RU" sz="2800" dirty="0">
              <a:latin typeface="Proxima Nova" panose="02000506030000020004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2F43D5B1-EFBC-A14E-BB9E-5AE4444DAE37}"/>
              </a:ext>
            </a:extLst>
          </p:cNvPr>
          <p:cNvSpPr/>
          <p:nvPr/>
        </p:nvSpPr>
        <p:spPr>
          <a:xfrm>
            <a:off x="11263358" y="4802414"/>
            <a:ext cx="580245" cy="580245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latin typeface="Proxima Nova" panose="02000506030000020004" pitchFamily="2" charset="0"/>
              </a:rPr>
              <a:t>5</a:t>
            </a:r>
            <a:endParaRPr lang="ru-RU" sz="2800" dirty="0">
              <a:latin typeface="Proxima Nova" panose="02000506030000020004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A8504F5-E189-3D48-B9A0-DEC1BEE69140}"/>
              </a:ext>
            </a:extLst>
          </p:cNvPr>
          <p:cNvSpPr/>
          <p:nvPr/>
        </p:nvSpPr>
        <p:spPr>
          <a:xfrm>
            <a:off x="8910943" y="4802414"/>
            <a:ext cx="580245" cy="580245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latin typeface="Proxima Nova" panose="02000506030000020004" pitchFamily="2" charset="0"/>
              </a:rPr>
              <a:t>4</a:t>
            </a:r>
            <a:endParaRPr lang="ru-RU" sz="2800" dirty="0">
              <a:latin typeface="Proxima Nova" panose="02000506030000020004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F219A4-55A5-BC4F-983B-5995A344C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ОСНОВНЫЕ УСЛОВИЯ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УЧАСТИЯ В КОНКУРСЕ</a:t>
            </a:r>
          </a:p>
        </p:txBody>
      </p:sp>
    </p:spTree>
    <p:extLst>
      <p:ext uri="{BB962C8B-B14F-4D97-AF65-F5344CB8AC3E}">
        <p14:creationId xmlns:p14="http://schemas.microsoft.com/office/powerpoint/2010/main" val="24636110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6072801-66DD-2249-9AA6-1EEA7D681421}"/>
              </a:ext>
            </a:extLst>
          </p:cNvPr>
          <p:cNvSpPr/>
          <p:nvPr/>
        </p:nvSpPr>
        <p:spPr>
          <a:xfrm>
            <a:off x="345743" y="6009809"/>
            <a:ext cx="3610625" cy="499123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</a:rPr>
              <a:t>Ноябрь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1644B98-E1DA-5344-B3CA-44546CBE5025}"/>
              </a:ext>
            </a:extLst>
          </p:cNvPr>
          <p:cNvSpPr/>
          <p:nvPr/>
        </p:nvSpPr>
        <p:spPr>
          <a:xfrm>
            <a:off x="345743" y="5303626"/>
            <a:ext cx="3610625" cy="499123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</a:rPr>
              <a:t>Август - сентябрь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07575E-9C14-2447-AF38-4CF63F32F910}"/>
              </a:ext>
            </a:extLst>
          </p:cNvPr>
          <p:cNvSpPr/>
          <p:nvPr/>
        </p:nvSpPr>
        <p:spPr>
          <a:xfrm>
            <a:off x="345743" y="4597445"/>
            <a:ext cx="3610625" cy="499123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</a:rPr>
              <a:t>Май – Июль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E72E671-3FAA-A042-BA3B-13FD493F2680}"/>
              </a:ext>
            </a:extLst>
          </p:cNvPr>
          <p:cNvSpPr/>
          <p:nvPr/>
        </p:nvSpPr>
        <p:spPr>
          <a:xfrm>
            <a:off x="345743" y="3891264"/>
            <a:ext cx="3610625" cy="499123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</a:rPr>
              <a:t>Март – Апрель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BCC4AF-9079-2C41-B84D-E241507F4E85}"/>
              </a:ext>
            </a:extLst>
          </p:cNvPr>
          <p:cNvSpPr/>
          <p:nvPr/>
        </p:nvSpPr>
        <p:spPr>
          <a:xfrm>
            <a:off x="345743" y="3185083"/>
            <a:ext cx="3610625" cy="499123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</a:rPr>
              <a:t>Декабрь – Февраль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7659F92-A6D6-454A-8331-CFE18C9E22D0}"/>
              </a:ext>
            </a:extLst>
          </p:cNvPr>
          <p:cNvSpPr/>
          <p:nvPr/>
        </p:nvSpPr>
        <p:spPr>
          <a:xfrm>
            <a:off x="345743" y="2478902"/>
            <a:ext cx="3610625" cy="499123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</a:rPr>
              <a:t>Декабрь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DA2CE02-0697-9B45-9013-0E195CB805B8}"/>
              </a:ext>
            </a:extLst>
          </p:cNvPr>
          <p:cNvSpPr/>
          <p:nvPr/>
        </p:nvSpPr>
        <p:spPr>
          <a:xfrm>
            <a:off x="345743" y="1772721"/>
            <a:ext cx="3610625" cy="499123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Proxima Nova" panose="02000506030000020004" pitchFamily="2" charset="0"/>
              </a:rPr>
              <a:t>Декабрь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A940F08-FBF1-C641-8586-B32DC21E2544}"/>
              </a:ext>
            </a:extLst>
          </p:cNvPr>
          <p:cNvSpPr/>
          <p:nvPr/>
        </p:nvSpPr>
        <p:spPr>
          <a:xfrm>
            <a:off x="4370832" y="6009809"/>
            <a:ext cx="7451371" cy="49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Церемонии награждения лауреатов премии и дипломантов конкурса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3A17447-EA7D-6347-9F93-A9DA7EADDDE4}"/>
              </a:ext>
            </a:extLst>
          </p:cNvPr>
          <p:cNvSpPr/>
          <p:nvPr/>
        </p:nvSpPr>
        <p:spPr>
          <a:xfrm>
            <a:off x="4370832" y="5303626"/>
            <a:ext cx="7451371" cy="49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Подведение итогов конкурса и подготовка предложений по присуждению</a:t>
            </a:r>
            <a:b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</a:b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Премий и утверждению организаций для награждения дипломом Совета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5D417C0-1C81-A440-93FA-5A3E03C0D222}"/>
              </a:ext>
            </a:extLst>
          </p:cNvPr>
          <p:cNvSpPr/>
          <p:nvPr/>
        </p:nvSpPr>
        <p:spPr>
          <a:xfrm>
            <a:off x="4370832" y="4597445"/>
            <a:ext cx="7451371" cy="49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Обследование организаций – конкурсантов на местах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B7C8F0B-E703-0444-8070-6BF5002BDFA5}"/>
              </a:ext>
            </a:extLst>
          </p:cNvPr>
          <p:cNvSpPr/>
          <p:nvPr/>
        </p:nvSpPr>
        <p:spPr>
          <a:xfrm>
            <a:off x="4370832" y="3891264"/>
            <a:ext cx="7451371" cy="49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Заочная оценка материалов, предоставленных организациями - конкурсантами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21BCE71-DAF9-CE4D-81DA-2CA76398D2F5}"/>
              </a:ext>
            </a:extLst>
          </p:cNvPr>
          <p:cNvSpPr/>
          <p:nvPr/>
        </p:nvSpPr>
        <p:spPr>
          <a:xfrm>
            <a:off x="4370832" y="3185083"/>
            <a:ext cx="7451371" cy="49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Предоставление организациями – конкурсантами материалов для участия в конкурсе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B1F190F-3843-1545-87AE-AE406E33911B}"/>
              </a:ext>
            </a:extLst>
          </p:cNvPr>
          <p:cNvSpPr/>
          <p:nvPr/>
        </p:nvSpPr>
        <p:spPr>
          <a:xfrm>
            <a:off x="4370832" y="2478902"/>
            <a:ext cx="7451371" cy="49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Подача организациями заявок на участие в конкурсе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312FCC4-25EA-EC43-8B93-0C4744FF76F4}"/>
              </a:ext>
            </a:extLst>
          </p:cNvPr>
          <p:cNvSpPr/>
          <p:nvPr/>
        </p:nvSpPr>
        <p:spPr>
          <a:xfrm>
            <a:off x="4370832" y="1772721"/>
            <a:ext cx="7451371" cy="4991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000" tIns="90000" rIns="90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Опубликование в СМИ объявления о проведении конкурса</a:t>
            </a:r>
          </a:p>
        </p:txBody>
      </p:sp>
      <p:sp>
        <p:nvSpPr>
          <p:cNvPr id="18" name="Triangle 17">
            <a:extLst>
              <a:ext uri="{FF2B5EF4-FFF2-40B4-BE49-F238E27FC236}">
                <a16:creationId xmlns:a16="http://schemas.microsoft.com/office/drawing/2014/main" xmlns="" id="{2D8DB92A-6ABD-2443-B5B7-6B297F9A359E}"/>
              </a:ext>
            </a:extLst>
          </p:cNvPr>
          <p:cNvSpPr/>
          <p:nvPr/>
        </p:nvSpPr>
        <p:spPr>
          <a:xfrm rot="5400000">
            <a:off x="4046922" y="1921698"/>
            <a:ext cx="233355" cy="201168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xmlns="" id="{8423301A-8891-934C-83C6-4871FEA9793D}"/>
              </a:ext>
            </a:extLst>
          </p:cNvPr>
          <p:cNvSpPr/>
          <p:nvPr/>
        </p:nvSpPr>
        <p:spPr>
          <a:xfrm rot="5400000">
            <a:off x="4046922" y="3328416"/>
            <a:ext cx="233355" cy="201168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xmlns="" id="{8B9B328C-1953-7C4F-82CA-1FF0C3957C3E}"/>
              </a:ext>
            </a:extLst>
          </p:cNvPr>
          <p:cNvSpPr/>
          <p:nvPr/>
        </p:nvSpPr>
        <p:spPr>
          <a:xfrm rot="5400000">
            <a:off x="4046922" y="2627879"/>
            <a:ext cx="233355" cy="201168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riangle 20">
            <a:extLst>
              <a:ext uri="{FF2B5EF4-FFF2-40B4-BE49-F238E27FC236}">
                <a16:creationId xmlns:a16="http://schemas.microsoft.com/office/drawing/2014/main" xmlns="" id="{E07E38DE-CE05-A54D-93BD-48A4E52AC36C}"/>
              </a:ext>
            </a:extLst>
          </p:cNvPr>
          <p:cNvSpPr/>
          <p:nvPr/>
        </p:nvSpPr>
        <p:spPr>
          <a:xfrm rot="5400000">
            <a:off x="4046922" y="4040241"/>
            <a:ext cx="233355" cy="201168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xmlns="" id="{31060C1A-3007-D441-98C7-309BF386BDB9}"/>
              </a:ext>
            </a:extLst>
          </p:cNvPr>
          <p:cNvSpPr/>
          <p:nvPr/>
        </p:nvSpPr>
        <p:spPr>
          <a:xfrm rot="5400000">
            <a:off x="4046922" y="4752066"/>
            <a:ext cx="233355" cy="201168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xmlns="" id="{604FB0F0-33BC-EC48-A745-5C264D7ED110}"/>
              </a:ext>
            </a:extLst>
          </p:cNvPr>
          <p:cNvSpPr/>
          <p:nvPr/>
        </p:nvSpPr>
        <p:spPr>
          <a:xfrm rot="5400000">
            <a:off x="4046922" y="5463891"/>
            <a:ext cx="233355" cy="201168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xmlns="" id="{5BE64B7F-BD7A-D448-9701-9E06C773B03C}"/>
              </a:ext>
            </a:extLst>
          </p:cNvPr>
          <p:cNvSpPr/>
          <p:nvPr/>
        </p:nvSpPr>
        <p:spPr>
          <a:xfrm rot="5400000">
            <a:off x="4046922" y="6158786"/>
            <a:ext cx="233355" cy="201168"/>
          </a:xfrm>
          <a:prstGeom prst="triangle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EA0F2242-9C7A-3544-A805-380E75886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ОСНОВНЫЕ ЭТАПЫ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ПРОВЕДЕНИЯ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30536368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BAA969B-6CDD-0F44-8323-52B9AD1BF198}"/>
              </a:ext>
            </a:extLst>
          </p:cNvPr>
          <p:cNvSpPr/>
          <p:nvPr/>
        </p:nvSpPr>
        <p:spPr>
          <a:xfrm rot="10800000" flipV="1">
            <a:off x="345742" y="1778498"/>
            <a:ext cx="11452080" cy="562366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УЧАСТИЕ В КОНКУРСЕ ОСУЩЕСТВЛЯЕТСЯ БЕЗ ПЕРВОНАЧАЛЬНОГО ВЗНОСА.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B923348-4B97-294F-9BBB-FDA733B98E0C}"/>
              </a:ext>
            </a:extLst>
          </p:cNvPr>
          <p:cNvSpPr/>
          <p:nvPr/>
        </p:nvSpPr>
        <p:spPr>
          <a:xfrm rot="10800000" flipV="1">
            <a:off x="345742" y="2622552"/>
            <a:ext cx="11452080" cy="5623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" panose="02000506030000020004" pitchFamily="2" charset="0"/>
              </a:rPr>
              <a:t>Подать заявку можно на сайте </a:t>
            </a:r>
            <a:r>
              <a:rPr 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Proxima Nova" panose="02000506030000020004" pitchFamily="2" charset="0"/>
              </a:rPr>
              <a:t>Роскачества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" panose="02000506030000020004" pitchFamily="2" charset="0"/>
              </a:rPr>
              <a:t>  </a:t>
            </a:r>
            <a:r>
              <a:rPr lang="en-US" sz="2000" dirty="0">
                <a:latin typeface="Proxima Nova" panose="02000506030000020004" pitchFamily="2" charset="0"/>
                <a:hlinkClick r:id="rId2"/>
              </a:rPr>
              <a:t>https://roskachestvo.gov.ru/award/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Proxima Nova" panose="02000506030000020004" pitchFamily="2" charset="0"/>
              </a:rPr>
              <a:t> </a:t>
            </a:r>
          </a:p>
        </p:txBody>
      </p:sp>
      <p:pic>
        <p:nvPicPr>
          <p:cNvPr id="5" name="Рисунок 7">
            <a:extLst>
              <a:ext uri="{FF2B5EF4-FFF2-40B4-BE49-F238E27FC236}">
                <a16:creationId xmlns:a16="http://schemas.microsoft.com/office/drawing/2014/main" xmlns="" id="{56DA38E5-677F-1C46-A2F0-8826E9672F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t="3947" r="1309" b="5296"/>
          <a:stretch/>
        </p:blipFill>
        <p:spPr>
          <a:xfrm>
            <a:off x="5916168" y="3429000"/>
            <a:ext cx="5881654" cy="3080317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7" name="Рисунок 11">
            <a:extLst>
              <a:ext uri="{FF2B5EF4-FFF2-40B4-BE49-F238E27FC236}">
                <a16:creationId xmlns:a16="http://schemas.microsoft.com/office/drawing/2014/main" xmlns="" id="{0CC85C38-5777-3446-87B7-2FB52E4F31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29" b="4845"/>
          <a:stretch/>
        </p:blipFill>
        <p:spPr>
          <a:xfrm>
            <a:off x="345742" y="3429000"/>
            <a:ext cx="5378402" cy="308031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sp>
        <p:nvSpPr>
          <p:cNvPr id="8" name="Triangle 7">
            <a:extLst>
              <a:ext uri="{FF2B5EF4-FFF2-40B4-BE49-F238E27FC236}">
                <a16:creationId xmlns:a16="http://schemas.microsoft.com/office/drawing/2014/main" xmlns="" id="{51C3F652-CB49-B747-A91C-126ECED42707}"/>
              </a:ext>
            </a:extLst>
          </p:cNvPr>
          <p:cNvSpPr/>
          <p:nvPr/>
        </p:nvSpPr>
        <p:spPr>
          <a:xfrm rot="10800000">
            <a:off x="630936" y="2834640"/>
            <a:ext cx="210312" cy="181303"/>
          </a:xfrm>
          <a:prstGeom prst="triangle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xmlns="" id="{35733470-298C-894B-95C0-7CFD667CADC2}"/>
              </a:ext>
            </a:extLst>
          </p:cNvPr>
          <p:cNvSpPr/>
          <p:nvPr/>
        </p:nvSpPr>
        <p:spPr>
          <a:xfrm rot="10800000">
            <a:off x="11237976" y="2834640"/>
            <a:ext cx="210312" cy="181303"/>
          </a:xfrm>
          <a:prstGeom prst="triangle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F3F01765-F37A-244B-88B9-0274AF1F2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ПОДАЧА ЗАЯВКИ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УЧАСТИЕ В КОНКУРСЕ</a:t>
            </a:r>
          </a:p>
        </p:txBody>
      </p:sp>
    </p:spTree>
    <p:extLst>
      <p:ext uri="{BB962C8B-B14F-4D97-AF65-F5344CB8AC3E}">
        <p14:creationId xmlns:p14="http://schemas.microsoft.com/office/powerpoint/2010/main" val="20735127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BE54DF9-3480-2A43-9FF4-821C0FACB1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743" y="1765655"/>
            <a:ext cx="11500514" cy="47432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20DD042-6A6A-D341-A33C-E27724892C67}"/>
              </a:ext>
            </a:extLst>
          </p:cNvPr>
          <p:cNvSpPr/>
          <p:nvPr/>
        </p:nvSpPr>
        <p:spPr>
          <a:xfrm>
            <a:off x="716113" y="4325111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Рекомендации по совершенствованию бизнес-процессов и направлений деятельности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964386B-B8D0-F645-B0E4-5E6EA10804C7}"/>
              </a:ext>
            </a:extLst>
          </p:cNvPr>
          <p:cNvSpPr/>
          <p:nvPr/>
        </p:nvSpPr>
        <p:spPr>
          <a:xfrm>
            <a:off x="2963607" y="4325111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Укрепление репутации и имиджа для заинтересованных сторон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7E5E7CB-45B9-984B-9AED-2F2C5D695437}"/>
              </a:ext>
            </a:extLst>
          </p:cNvPr>
          <p:cNvSpPr/>
          <p:nvPr/>
        </p:nvSpPr>
        <p:spPr>
          <a:xfrm>
            <a:off x="5176229" y="4325111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Готовность к участию в международных конкурсах в области качества (СНГ, </a:t>
            </a:r>
            <a:r>
              <a:rPr lang="en-US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EFQM, APQO)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BA95A2A-55EC-6D4C-88CD-92A9647FCD45}"/>
              </a:ext>
            </a:extLst>
          </p:cNvPr>
          <p:cNvSpPr/>
          <p:nvPr/>
        </p:nvSpPr>
        <p:spPr>
          <a:xfrm>
            <a:off x="7388852" y="4325111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Признание на государственном и международном уровнях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29DB68C-80FA-7840-A1EC-62026F596753}"/>
              </a:ext>
            </a:extLst>
          </p:cNvPr>
          <p:cNvSpPr/>
          <p:nvPr/>
        </p:nvSpPr>
        <p:spPr>
          <a:xfrm>
            <a:off x="716113" y="2153995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Освоение моделей делового совершенства на основе лучших мировых практик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C1B7F8B9-5505-2643-A2D6-20A56DD44575}"/>
              </a:ext>
            </a:extLst>
          </p:cNvPr>
          <p:cNvSpPr/>
          <p:nvPr/>
        </p:nvSpPr>
        <p:spPr>
          <a:xfrm>
            <a:off x="2963607" y="2153995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Проведение самооценки и сравнение ее с экспертной оценкой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7ED22A4D-A2A5-8440-8449-0E9DE80631A5}"/>
              </a:ext>
            </a:extLst>
          </p:cNvPr>
          <p:cNvSpPr/>
          <p:nvPr/>
        </p:nvSpPr>
        <p:spPr>
          <a:xfrm>
            <a:off x="5176229" y="2153995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Улучшение командной работы в ходе подготовки отчета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619E3A2-75E4-0142-9F85-4DD4668FDEE0}"/>
              </a:ext>
            </a:extLst>
          </p:cNvPr>
          <p:cNvSpPr/>
          <p:nvPr/>
        </p:nvSpPr>
        <p:spPr>
          <a:xfrm>
            <a:off x="7388852" y="2153995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Выявление сильных сторон и областей для улучшения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0367AF9-146B-254A-8B83-D576DED8DF45}"/>
              </a:ext>
            </a:extLst>
          </p:cNvPr>
          <p:cNvSpPr/>
          <p:nvPr/>
        </p:nvSpPr>
        <p:spPr>
          <a:xfrm>
            <a:off x="9607628" y="2153995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r>
              <a:rPr lang="ru-RU" sz="1333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  <a:ea typeface="Source Sans Pro" panose="020B0503030403020204" pitchFamily="34" charset="0"/>
                <a:cs typeface="Verdana" panose="020B0604030504040204" pitchFamily="34" charset="0"/>
              </a:rPr>
              <a:t>Взгляд со стороны экспертов из различных отраслей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DA57B82-433C-4A43-AEBE-36A54160EC64}"/>
              </a:ext>
            </a:extLst>
          </p:cNvPr>
          <p:cNvSpPr/>
          <p:nvPr/>
        </p:nvSpPr>
        <p:spPr>
          <a:xfrm>
            <a:off x="2148840" y="3501240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1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CC6B2AFD-0F92-BD43-B339-1D75DE84E20A}"/>
              </a:ext>
            </a:extLst>
          </p:cNvPr>
          <p:cNvSpPr/>
          <p:nvPr/>
        </p:nvSpPr>
        <p:spPr>
          <a:xfrm>
            <a:off x="4390180" y="3501240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2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AC857B7F-83AC-A14D-BD07-E6DB34A03A5C}"/>
              </a:ext>
            </a:extLst>
          </p:cNvPr>
          <p:cNvSpPr/>
          <p:nvPr/>
        </p:nvSpPr>
        <p:spPr>
          <a:xfrm>
            <a:off x="6602803" y="3501240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3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A9415BD0-DA42-9447-B6F5-E43FB076D566}"/>
              </a:ext>
            </a:extLst>
          </p:cNvPr>
          <p:cNvSpPr/>
          <p:nvPr/>
        </p:nvSpPr>
        <p:spPr>
          <a:xfrm>
            <a:off x="8821579" y="3501240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4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328BCF8-56B1-3841-80ED-2137EA91DF80}"/>
              </a:ext>
            </a:extLst>
          </p:cNvPr>
          <p:cNvSpPr/>
          <p:nvPr/>
        </p:nvSpPr>
        <p:spPr>
          <a:xfrm>
            <a:off x="11040355" y="3501240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5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F615D759-3336-914A-B540-A5EA5E265E4A}"/>
              </a:ext>
            </a:extLst>
          </p:cNvPr>
          <p:cNvSpPr/>
          <p:nvPr/>
        </p:nvSpPr>
        <p:spPr>
          <a:xfrm>
            <a:off x="2148840" y="5672356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6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E8DF5A94-C798-3E46-B927-14E25CC6FFA3}"/>
              </a:ext>
            </a:extLst>
          </p:cNvPr>
          <p:cNvSpPr/>
          <p:nvPr/>
        </p:nvSpPr>
        <p:spPr>
          <a:xfrm>
            <a:off x="4390180" y="5672356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7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698CABA-AB75-E145-A0C0-B9AD089E16A8}"/>
              </a:ext>
            </a:extLst>
          </p:cNvPr>
          <p:cNvSpPr/>
          <p:nvPr/>
        </p:nvSpPr>
        <p:spPr>
          <a:xfrm>
            <a:off x="6594494" y="5672356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8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CC331B6A-8D85-BB47-AE4F-999ADE8EC7BA}"/>
              </a:ext>
            </a:extLst>
          </p:cNvPr>
          <p:cNvSpPr/>
          <p:nvPr/>
        </p:nvSpPr>
        <p:spPr>
          <a:xfrm>
            <a:off x="8821579" y="5672356"/>
            <a:ext cx="435532" cy="435532"/>
          </a:xfrm>
          <a:prstGeom prst="rect">
            <a:avLst/>
          </a:prstGeom>
          <a:solidFill>
            <a:srgbClr val="002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Proxima Nova" panose="02000506030000020004" pitchFamily="2" charset="0"/>
              </a:rPr>
              <a:t>9</a:t>
            </a:r>
            <a:endParaRPr lang="ru-RU" dirty="0">
              <a:latin typeface="Proxima Nova" panose="02000506030000020004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27339A0-AE06-7945-A213-A63B7881C4A1}"/>
              </a:ext>
            </a:extLst>
          </p:cNvPr>
          <p:cNvSpPr/>
          <p:nvPr/>
        </p:nvSpPr>
        <p:spPr>
          <a:xfrm>
            <a:off x="9617554" y="4325111"/>
            <a:ext cx="1868259" cy="1782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t" anchorCtr="0"/>
          <a:lstStyle/>
          <a:p>
            <a:pPr algn="ctr"/>
            <a:endParaRPr lang="ru-RU" sz="1333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  <a:ea typeface="Source Sans Pro" panose="020B050303040302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CDF3B18C-8C5F-0240-8C4C-947685844668}"/>
              </a:ext>
            </a:extLst>
          </p:cNvPr>
          <p:cNvSpPr/>
          <p:nvPr/>
        </p:nvSpPr>
        <p:spPr>
          <a:xfrm>
            <a:off x="9762934" y="4439675"/>
            <a:ext cx="184766" cy="184766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D622DCC4-7159-0B47-99A8-1CEF7816BD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2267" y="4834527"/>
            <a:ext cx="898979" cy="89897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BAD98A78-9EBD-C049-A22B-A581B905A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ЧТО ДАЕТ УЧАСТИЕ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КОНКУРСЕ?</a:t>
            </a:r>
          </a:p>
        </p:txBody>
      </p:sp>
    </p:spTree>
    <p:extLst>
      <p:ext uri="{BB962C8B-B14F-4D97-AF65-F5344CB8AC3E}">
        <p14:creationId xmlns:p14="http://schemas.microsoft.com/office/powerpoint/2010/main" val="19667060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94F7689F-5AA4-B04C-BD3E-09C1AFBD5D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45" y="1765655"/>
            <a:ext cx="11457732" cy="4743276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E5729D79-C774-1646-AC93-FD7C8E1E9A93}"/>
              </a:ext>
            </a:extLst>
          </p:cNvPr>
          <p:cNvSpPr/>
          <p:nvPr/>
        </p:nvSpPr>
        <p:spPr>
          <a:xfrm>
            <a:off x="345745" y="4324925"/>
            <a:ext cx="5661316" cy="2590116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B507579-2352-8645-A262-2AF725A9850F}"/>
              </a:ext>
            </a:extLst>
          </p:cNvPr>
          <p:cNvSpPr/>
          <p:nvPr/>
        </p:nvSpPr>
        <p:spPr>
          <a:xfrm>
            <a:off x="-36392" y="6508933"/>
            <a:ext cx="382136" cy="40610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C283FB26-2861-914D-A101-F628D7F74167}" type="slidenum">
              <a:rPr lang="en-US" sz="1067">
                <a:latin typeface="Proxima Nova Light" panose="02000506030000020004" pitchFamily="2" charset="0"/>
              </a:rPr>
              <a:t>76</a:t>
            </a:fld>
            <a:endParaRPr lang="ru-RU" sz="1067" dirty="0">
              <a:latin typeface="Proxima Nova Light" panose="02000506030000020004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7998267-5B2A-E14F-AA66-31B817043A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973" y="374009"/>
            <a:ext cx="1808284" cy="2729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FDC70B1-F99A-6343-9529-351AA13780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45" y="349070"/>
            <a:ext cx="1093295" cy="107939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ACAD30E-A4F1-0543-82E0-5D064F0715FB}"/>
              </a:ext>
            </a:extLst>
          </p:cNvPr>
          <p:cNvSpPr/>
          <p:nvPr/>
        </p:nvSpPr>
        <p:spPr>
          <a:xfrm>
            <a:off x="672646" y="2104952"/>
            <a:ext cx="5932335" cy="31679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 lang="ru-RU" sz="1600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В 2018 году был запущен деловой интернет-портал </a:t>
            </a:r>
            <a:r>
              <a:rPr lang="ru-RU" sz="1600" dirty="0" err="1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ProКачество</a:t>
            </a: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главная цель которого заключается </a:t>
            </a:r>
            <a:r>
              <a:rPr lang="en-US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в продвижении идей качества в бизнес-среде </a:t>
            </a:r>
            <a:r>
              <a:rPr lang="en-US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и повышении интереса к системам менеджмента качества. Основной аудиторией портала являются специалисты в области СМК, стандартизации, сертификации, а также профессиональные консультанты и аудиторы. </a:t>
            </a:r>
          </a:p>
          <a:p>
            <a:pPr>
              <a:tabLst>
                <a:tab pos="609585" algn="l"/>
              </a:tabLst>
            </a:pPr>
            <a:endParaRPr lang="ru-RU" sz="1600" dirty="0">
              <a:solidFill>
                <a:schemeClr val="bg1"/>
              </a:solidFill>
              <a:latin typeface="Proxima Nova" panose="0200050603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609585" algn="l"/>
              </a:tabLst>
            </a:pPr>
            <a:endParaRPr lang="ru-RU" sz="1600" dirty="0">
              <a:solidFill>
                <a:schemeClr val="bg1"/>
              </a:solidFill>
              <a:latin typeface="Proxima Nova" panose="0200050603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609585" algn="l"/>
              </a:tabLst>
            </a:pP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Портал создан при поддержке: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49A12AC-268A-EA4C-B921-FE467554489E}"/>
              </a:ext>
            </a:extLst>
          </p:cNvPr>
          <p:cNvSpPr/>
          <p:nvPr/>
        </p:nvSpPr>
        <p:spPr>
          <a:xfrm>
            <a:off x="7584313" y="2213189"/>
            <a:ext cx="2622308" cy="98395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4667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&gt;20 000</a:t>
            </a:r>
            <a: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посетителей в месяц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59806E80-68C8-AF40-A324-DCFE6B54F3C5}"/>
              </a:ext>
            </a:extLst>
          </p:cNvPr>
          <p:cNvGrpSpPr/>
          <p:nvPr/>
        </p:nvGrpSpPr>
        <p:grpSpPr>
          <a:xfrm>
            <a:off x="6368357" y="2098623"/>
            <a:ext cx="838359" cy="4175760"/>
            <a:chOff x="4423164" y="515048"/>
            <a:chExt cx="824654" cy="41075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978B22E0-3AF3-FD4E-957C-7B5C917C48D3}"/>
                </a:ext>
              </a:extLst>
            </p:cNvPr>
            <p:cNvSpPr/>
            <p:nvPr/>
          </p:nvSpPr>
          <p:spPr>
            <a:xfrm>
              <a:off x="4423164" y="1595609"/>
              <a:ext cx="824654" cy="824654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  <a:ln w="381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47E42A25-6211-0647-8D30-42259EBA3DD1}"/>
                </a:ext>
              </a:extLst>
            </p:cNvPr>
            <p:cNvSpPr/>
            <p:nvPr/>
          </p:nvSpPr>
          <p:spPr>
            <a:xfrm>
              <a:off x="4423164" y="2704956"/>
              <a:ext cx="824654" cy="824654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  <a:ln w="381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C3D7AD1B-77C8-9B49-9CE7-DB8E9FB9C58D}"/>
                </a:ext>
              </a:extLst>
            </p:cNvPr>
            <p:cNvSpPr/>
            <p:nvPr/>
          </p:nvSpPr>
          <p:spPr>
            <a:xfrm>
              <a:off x="4423164" y="3797894"/>
              <a:ext cx="824654" cy="824654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  <a:ln w="381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C67B92AD-6EDE-D54A-9CEF-4C542A27CF91}"/>
                </a:ext>
              </a:extLst>
            </p:cNvPr>
            <p:cNvSpPr/>
            <p:nvPr/>
          </p:nvSpPr>
          <p:spPr>
            <a:xfrm>
              <a:off x="4423164" y="515048"/>
              <a:ext cx="824654" cy="824654"/>
            </a:xfrm>
            <a:prstGeom prst="rect">
              <a:avLst/>
            </a:prstGeom>
            <a:solidFill>
              <a:schemeClr val="bg1">
                <a:alpha val="59000"/>
              </a:schemeClr>
            </a:solidFill>
            <a:ln w="381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CFD2D2DA-60F2-F441-983B-007105C44EAE}"/>
              </a:ext>
            </a:extLst>
          </p:cNvPr>
          <p:cNvSpPr/>
          <p:nvPr/>
        </p:nvSpPr>
        <p:spPr>
          <a:xfrm>
            <a:off x="7584312" y="3282488"/>
            <a:ext cx="3285256" cy="98395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4667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&gt;200</a:t>
            </a:r>
            <a: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уникальных материалов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80317905-EA20-824D-A90E-83EF10F47647}"/>
              </a:ext>
            </a:extLst>
          </p:cNvPr>
          <p:cNvSpPr/>
          <p:nvPr/>
        </p:nvSpPr>
        <p:spPr>
          <a:xfrm>
            <a:off x="7584313" y="4421740"/>
            <a:ext cx="2622308" cy="98395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4667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&gt;400</a:t>
            </a:r>
            <a: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новостей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88A5AD82-A2FF-0F41-A9F3-8F84E4FFE2BD}"/>
              </a:ext>
            </a:extLst>
          </p:cNvPr>
          <p:cNvSpPr/>
          <p:nvPr/>
        </p:nvSpPr>
        <p:spPr>
          <a:xfrm>
            <a:off x="7584313" y="5501032"/>
            <a:ext cx="3475132" cy="98395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>
              <a:lnSpc>
                <a:spcPct val="70000"/>
              </a:lnSpc>
            </a:pPr>
            <a:r>
              <a:rPr lang="ru-RU" sz="4667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&gt;100</a:t>
            </a:r>
            <a: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/>
            </a:r>
            <a:br>
              <a:rPr lang="en-US" sz="1867" dirty="0">
                <a:solidFill>
                  <a:schemeClr val="bg1"/>
                </a:solidFill>
                <a:latin typeface="Proxima Nova Light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1333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отраслевых мероприятий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xmlns="" id="{4C0E5868-38C8-5D4D-999D-FA6DF2C245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1565" y="2280558"/>
            <a:ext cx="507280" cy="47557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xmlns="" id="{2FE8A98A-14B4-6A4D-B912-16D262B67E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4982" y="3401206"/>
            <a:ext cx="373897" cy="45363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6443FDA0-6378-1D40-8C7D-196D7D3214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690" y="4530019"/>
            <a:ext cx="424116" cy="48694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4D6AB034-2EC9-3044-A1BD-8FAF963C9AE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148" y="5635351"/>
            <a:ext cx="500035" cy="482456"/>
          </a:xfrm>
          <a:prstGeom prst="rect">
            <a:avLst/>
          </a:prstGeom>
        </p:spPr>
      </p:pic>
      <p:pic>
        <p:nvPicPr>
          <p:cNvPr id="33" name="Picture 7">
            <a:extLst>
              <a:ext uri="{FF2B5EF4-FFF2-40B4-BE49-F238E27FC236}">
                <a16:creationId xmlns:a16="http://schemas.microsoft.com/office/drawing/2014/main" xmlns="" id="{68F808B2-0AFF-41EB-8307-E904B00579AD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3507" y="6017761"/>
            <a:ext cx="1791063" cy="462817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xmlns="" id="{14844224-6373-442C-BB89-0F41171FB65A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6369" y="5070256"/>
            <a:ext cx="2484175" cy="731536"/>
          </a:xfrm>
          <a:prstGeom prst="rect">
            <a:avLst/>
          </a:prstGeom>
        </p:spPr>
      </p:pic>
      <p:pic>
        <p:nvPicPr>
          <p:cNvPr id="35" name="Picture 14">
            <a:extLst>
              <a:ext uri="{FF2B5EF4-FFF2-40B4-BE49-F238E27FC236}">
                <a16:creationId xmlns:a16="http://schemas.microsoft.com/office/drawing/2014/main" xmlns="" id="{7B5A8031-A3DC-4349-84B2-88F45731BA19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52769" y="5783868"/>
            <a:ext cx="1653279" cy="747037"/>
          </a:xfrm>
          <a:prstGeom prst="rect">
            <a:avLst/>
          </a:prstGeom>
        </p:spPr>
      </p:pic>
      <p:pic>
        <p:nvPicPr>
          <p:cNvPr id="36" name="Picture 4">
            <a:extLst>
              <a:ext uri="{FF2B5EF4-FFF2-40B4-BE49-F238E27FC236}">
                <a16:creationId xmlns:a16="http://schemas.microsoft.com/office/drawing/2014/main" xmlns="" id="{C96BC9E1-638F-4B60-913E-38E57475736C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77479" y="5163283"/>
            <a:ext cx="793223" cy="55466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679907-EFE7-4440-AC94-56F9445FE78A}"/>
              </a:ext>
            </a:extLst>
          </p:cNvPr>
          <p:cNvSpPr/>
          <p:nvPr/>
        </p:nvSpPr>
        <p:spPr>
          <a:xfrm>
            <a:off x="543507" y="1788116"/>
            <a:ext cx="28344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KACHESTVO.PRO</a:t>
            </a:r>
            <a:endParaRPr lang="en-US" sz="1400" dirty="0">
              <a:solidFill>
                <a:schemeClr val="bg1"/>
              </a:solidFill>
              <a:latin typeface="Microsoft Sans Serif" panose="020B0604020202020204" pitchFamily="34" charset="0"/>
              <a:ea typeface="Helvetica Neue Thin" panose="020B0403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D6CCD4AE-37AF-3441-AC8B-E9CFF1D23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ИНФОРМАЦИОННЫЙ ПОРТАЛ 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«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КАЧЕСТВО»</a:t>
            </a:r>
          </a:p>
        </p:txBody>
      </p:sp>
    </p:spTree>
    <p:extLst>
      <p:ext uri="{BB962C8B-B14F-4D97-AF65-F5344CB8AC3E}">
        <p14:creationId xmlns:p14="http://schemas.microsoft.com/office/powerpoint/2010/main" val="28854955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44B41CC-9404-C241-AC85-AD2CABA70947}"/>
              </a:ext>
            </a:extLst>
          </p:cNvPr>
          <p:cNvSpPr/>
          <p:nvPr/>
        </p:nvSpPr>
        <p:spPr>
          <a:xfrm rot="10800000" flipV="1">
            <a:off x="345742" y="1778498"/>
            <a:ext cx="11452080" cy="1367038"/>
          </a:xfrm>
          <a:prstGeom prst="rect">
            <a:avLst/>
          </a:prstGeom>
          <a:solidFill>
            <a:srgbClr val="C324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НАШИ СПЕЦИАЛИСТЫ ГОТОВЫ ПРЕДОСТАВИТЬ ВСЕ НЕОБХОДИМЫЕ РАЗЪЯСНЕНИЯ КАК ПО МОДЕЛИ ПРЕМИИ, ТАК И ПО ПРАВИЛАМ ЗАПОЛНЕНИЯ ДОКУМЕНТОВ</a:t>
            </a:r>
            <a:b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</a:b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/>
              </a:rPr>
              <a:t>И ЛЮБЫМ ДРУГИМ ВОПРОСАМ, КАСАЮЩИМСЯ УЧАСТИЯ В КОНКУРСЕ.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64D4FB1-C463-4A46-AEDD-98F9B71EE1FB}"/>
              </a:ext>
            </a:extLst>
          </p:cNvPr>
          <p:cNvSpPr/>
          <p:nvPr/>
        </p:nvSpPr>
        <p:spPr>
          <a:xfrm>
            <a:off x="345742" y="3427224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Михеева Анна Олеговна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25B508-F1D0-EF43-808D-7F4FC7E96854}"/>
              </a:ext>
            </a:extLst>
          </p:cNvPr>
          <p:cNvSpPr/>
          <p:nvPr/>
        </p:nvSpPr>
        <p:spPr>
          <a:xfrm>
            <a:off x="4269549" y="3427224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тел. (495) 777-43-12, доб. 211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88E3843-D2D7-5B44-A30D-84C5C50612F0}"/>
              </a:ext>
            </a:extLst>
          </p:cNvPr>
          <p:cNvSpPr/>
          <p:nvPr/>
        </p:nvSpPr>
        <p:spPr>
          <a:xfrm>
            <a:off x="8193356" y="3427224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mikheeva@roskachestvo.gov.ru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C1211B1-092B-CC4D-8208-AB40FF6C9005}"/>
              </a:ext>
            </a:extLst>
          </p:cNvPr>
          <p:cNvSpPr/>
          <p:nvPr/>
        </p:nvSpPr>
        <p:spPr>
          <a:xfrm>
            <a:off x="345742" y="4241039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Раковская Надежда Андреевна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FF0317E-249B-7D47-9FB7-6F088CDABC57}"/>
              </a:ext>
            </a:extLst>
          </p:cNvPr>
          <p:cNvSpPr/>
          <p:nvPr/>
        </p:nvSpPr>
        <p:spPr>
          <a:xfrm>
            <a:off x="4269549" y="4241039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тел. (495) 777-43-12, доб. 235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130F12-2F14-654F-8F97-A4FCA32A6DF9}"/>
              </a:ext>
            </a:extLst>
          </p:cNvPr>
          <p:cNvSpPr/>
          <p:nvPr/>
        </p:nvSpPr>
        <p:spPr>
          <a:xfrm>
            <a:off x="8193356" y="4241039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rakovskaya@roskachestvo.gov.ru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AF12D65-549E-BA4F-B0B5-87C0EE21A525}"/>
              </a:ext>
            </a:extLst>
          </p:cNvPr>
          <p:cNvSpPr/>
          <p:nvPr/>
        </p:nvSpPr>
        <p:spPr>
          <a:xfrm>
            <a:off x="345742" y="5054854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Горюнов Игорь Владимирович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BD084DC-5BFF-E040-AB52-932B691EE268}"/>
              </a:ext>
            </a:extLst>
          </p:cNvPr>
          <p:cNvSpPr/>
          <p:nvPr/>
        </p:nvSpPr>
        <p:spPr>
          <a:xfrm>
            <a:off x="4269549" y="5054854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тел. (495) 777-43-12, доб. 158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E4DA2D1-8E7A-3541-BADC-05AB5C41009D}"/>
              </a:ext>
            </a:extLst>
          </p:cNvPr>
          <p:cNvSpPr/>
          <p:nvPr/>
        </p:nvSpPr>
        <p:spPr>
          <a:xfrm>
            <a:off x="8193356" y="5054854"/>
            <a:ext cx="3604466" cy="53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" panose="02000506030000020004" pitchFamily="2" charset="0"/>
              </a:rPr>
              <a:t>goryunov@roskachestvo.gov.ru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Proxima Nova" panose="02000506030000020004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93D1E27-79F8-C64B-B0A4-F5E03ABD1405}"/>
              </a:ext>
            </a:extLst>
          </p:cNvPr>
          <p:cNvSpPr/>
          <p:nvPr/>
        </p:nvSpPr>
        <p:spPr>
          <a:xfrm>
            <a:off x="6092372" y="5868669"/>
            <a:ext cx="5705450" cy="641425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  <a:latin typeface="Proxima Nova" panose="02000506030000020004" pitchFamily="2" charset="0"/>
              </a:rPr>
              <a:t>http://</a:t>
            </a:r>
            <a:r>
              <a:rPr lang="en-GB" sz="2000" dirty="0" err="1">
                <a:solidFill>
                  <a:schemeClr val="bg1"/>
                </a:solidFill>
                <a:latin typeface="Proxima Nova" panose="02000506030000020004" pitchFamily="2" charset="0"/>
              </a:rPr>
              <a:t>roskachestvo.gov.ru</a:t>
            </a:r>
            <a:r>
              <a:rPr lang="en-GB" sz="2000" dirty="0">
                <a:solidFill>
                  <a:schemeClr val="bg1"/>
                </a:solidFill>
                <a:latin typeface="Proxima Nova" panose="02000506030000020004" pitchFamily="2" charset="0"/>
              </a:rPr>
              <a:t>/award/ </a:t>
            </a:r>
            <a:endParaRPr lang="ru-RU" sz="2000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4EA98F4-B37B-3F40-A1EA-437ACDF4B9FE}"/>
              </a:ext>
            </a:extLst>
          </p:cNvPr>
          <p:cNvSpPr/>
          <p:nvPr/>
        </p:nvSpPr>
        <p:spPr>
          <a:xfrm>
            <a:off x="345742" y="5868669"/>
            <a:ext cx="5750258" cy="641425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tIns="46800" rIns="46800"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</a:rPr>
              <a:t>С подробной информацией о конкурсе</a:t>
            </a:r>
            <a:b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</a:rPr>
            </a:br>
            <a:r>
              <a:rPr lang="ru-RU" sz="1600" dirty="0">
                <a:solidFill>
                  <a:schemeClr val="bg1"/>
                </a:solidFill>
                <a:latin typeface="Proxima Nova" panose="02000506030000020004" pitchFamily="2" charset="0"/>
              </a:rPr>
              <a:t>можно ознакомиться на портале </a:t>
            </a:r>
            <a:r>
              <a:rPr lang="ru-RU" sz="1600" dirty="0" err="1">
                <a:solidFill>
                  <a:schemeClr val="bg1"/>
                </a:solidFill>
                <a:latin typeface="Proxima Nova" panose="02000506030000020004" pitchFamily="2" charset="0"/>
              </a:rPr>
              <a:t>Роскачества</a:t>
            </a:r>
            <a:endParaRPr lang="ru-RU" sz="1600" dirty="0">
              <a:solidFill>
                <a:schemeClr val="bg1"/>
              </a:solidFill>
              <a:latin typeface="Proxima Nova" panose="02000506030000020004" pitchFamily="2" charset="0"/>
            </a:endParaRPr>
          </a:p>
        </p:txBody>
      </p:sp>
      <p:sp>
        <p:nvSpPr>
          <p:cNvPr id="3" name="Triangle 2">
            <a:extLst>
              <a:ext uri="{FF2B5EF4-FFF2-40B4-BE49-F238E27FC236}">
                <a16:creationId xmlns:a16="http://schemas.microsoft.com/office/drawing/2014/main" xmlns="" id="{1D26329D-9001-F643-AB9C-099EE11BA6D3}"/>
              </a:ext>
            </a:extLst>
          </p:cNvPr>
          <p:cNvSpPr/>
          <p:nvPr/>
        </p:nvSpPr>
        <p:spPr>
          <a:xfrm rot="5400000">
            <a:off x="6054478" y="6089904"/>
            <a:ext cx="286390" cy="24688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714ECB2B-D19A-7748-9DC3-67D9ED374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НАШИ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СПЕЦИАЛИСТЫ</a:t>
            </a:r>
          </a:p>
        </p:txBody>
      </p:sp>
    </p:spTree>
    <p:extLst>
      <p:ext uri="{BB962C8B-B14F-4D97-AF65-F5344CB8AC3E}">
        <p14:creationId xmlns:p14="http://schemas.microsoft.com/office/powerpoint/2010/main" val="41072453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3A8D2E0-E824-2C46-9244-180167F85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5E7BACA-F905-9D49-8870-DCFE6DD6204D}"/>
              </a:ext>
            </a:extLst>
          </p:cNvPr>
          <p:cNvSpPr/>
          <p:nvPr/>
        </p:nvSpPr>
        <p:spPr>
          <a:xfrm>
            <a:off x="479690" y="1495847"/>
            <a:ext cx="5831462" cy="135421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r>
              <a:rPr lang="ru-RU" sz="4400" b="1" dirty="0">
                <a:solidFill>
                  <a:srgbClr val="C32420"/>
                </a:solidFill>
                <a:latin typeface="Proxima Nova Semibold" panose="02000506030000020004" pitchFamily="2" charset="0"/>
              </a:rPr>
              <a:t>СПАСИБО</a:t>
            </a:r>
          </a:p>
          <a:p>
            <a:r>
              <a:rPr lang="ru-RU" sz="4400" b="1" dirty="0">
                <a:solidFill>
                  <a:srgbClr val="C32420"/>
                </a:solidFill>
                <a:latin typeface="Proxima Nova Semibold" panose="02000506030000020004" pitchFamily="2" charset="0"/>
              </a:rPr>
              <a:t>ЗА ВНИМАНИЕ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D2AB1AE-70BB-5A4B-B5AC-0F7A57054B4A}"/>
              </a:ext>
            </a:extLst>
          </p:cNvPr>
          <p:cNvSpPr txBox="1"/>
          <p:nvPr/>
        </p:nvSpPr>
        <p:spPr>
          <a:xfrm>
            <a:off x="479690" y="3121223"/>
            <a:ext cx="288219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latin typeface="Proxima Nova" panose="02000506030000020004" pitchFamily="2" charset="0"/>
              </a:rPr>
              <a:t>www.roskachestvo.gov.ru</a:t>
            </a:r>
            <a:endParaRPr lang="ru-RU" sz="2000" dirty="0">
              <a:latin typeface="Proxima Nova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57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21002677-A245-7F42-9549-56AC91E2FE04}"/>
              </a:ext>
            </a:extLst>
          </p:cNvPr>
          <p:cNvSpPr/>
          <p:nvPr/>
        </p:nvSpPr>
        <p:spPr>
          <a:xfrm>
            <a:off x="348346" y="5416730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E09F1189-3D6D-CC48-A61C-6DD37EC9F4BD}"/>
              </a:ext>
            </a:extLst>
          </p:cNvPr>
          <p:cNvSpPr/>
          <p:nvPr/>
        </p:nvSpPr>
        <p:spPr>
          <a:xfrm>
            <a:off x="2303709" y="5416730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ABAA8BCC-0049-1B4A-BF17-2D97A08A42BF}"/>
              </a:ext>
            </a:extLst>
          </p:cNvPr>
          <p:cNvSpPr/>
          <p:nvPr/>
        </p:nvSpPr>
        <p:spPr>
          <a:xfrm>
            <a:off x="4259072" y="5416730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042CD4F0-2978-004C-B063-60553ED570A5}"/>
              </a:ext>
            </a:extLst>
          </p:cNvPr>
          <p:cNvSpPr/>
          <p:nvPr/>
        </p:nvSpPr>
        <p:spPr>
          <a:xfrm>
            <a:off x="6214435" y="5416730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9C715D8-F648-A34A-94AF-30D002AC63D4}"/>
              </a:ext>
            </a:extLst>
          </p:cNvPr>
          <p:cNvSpPr/>
          <p:nvPr/>
        </p:nvSpPr>
        <p:spPr>
          <a:xfrm>
            <a:off x="348346" y="4171404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xmlns="" id="{E07A6011-4799-1B4C-A90F-6BB532299308}"/>
              </a:ext>
            </a:extLst>
          </p:cNvPr>
          <p:cNvSpPr/>
          <p:nvPr/>
        </p:nvSpPr>
        <p:spPr>
          <a:xfrm>
            <a:off x="2303709" y="4171404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xmlns="" id="{5CD90B84-E787-CF47-81D7-9530F5D42C1B}"/>
              </a:ext>
            </a:extLst>
          </p:cNvPr>
          <p:cNvSpPr/>
          <p:nvPr/>
        </p:nvSpPr>
        <p:spPr>
          <a:xfrm>
            <a:off x="4259072" y="4171404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xmlns="" id="{FFE3946B-E66C-F042-A10F-9F49F1FB9986}"/>
              </a:ext>
            </a:extLst>
          </p:cNvPr>
          <p:cNvSpPr/>
          <p:nvPr/>
        </p:nvSpPr>
        <p:spPr>
          <a:xfrm>
            <a:off x="6214435" y="4171404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xmlns="" id="{339E36E5-92E3-5643-A3EE-1261171C93CA}"/>
              </a:ext>
            </a:extLst>
          </p:cNvPr>
          <p:cNvSpPr/>
          <p:nvPr/>
        </p:nvSpPr>
        <p:spPr>
          <a:xfrm>
            <a:off x="8169798" y="4171404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xmlns="" id="{F295511A-FB5B-6D4B-BAC8-919BD609D52A}"/>
              </a:ext>
            </a:extLst>
          </p:cNvPr>
          <p:cNvSpPr/>
          <p:nvPr/>
        </p:nvSpPr>
        <p:spPr>
          <a:xfrm>
            <a:off x="10125161" y="4171404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xmlns="" id="{A51221C0-F06A-A942-9332-18E31CC2F3AA}"/>
              </a:ext>
            </a:extLst>
          </p:cNvPr>
          <p:cNvSpPr/>
          <p:nvPr/>
        </p:nvSpPr>
        <p:spPr>
          <a:xfrm>
            <a:off x="348346" y="2926078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xmlns="" id="{57497603-9FAD-7B44-844C-F463EC83C60B}"/>
              </a:ext>
            </a:extLst>
          </p:cNvPr>
          <p:cNvSpPr/>
          <p:nvPr/>
        </p:nvSpPr>
        <p:spPr>
          <a:xfrm>
            <a:off x="2303709" y="2926078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D41363ED-CB8B-4C4D-BA8B-49EE85163FF6}"/>
              </a:ext>
            </a:extLst>
          </p:cNvPr>
          <p:cNvSpPr/>
          <p:nvPr/>
        </p:nvSpPr>
        <p:spPr>
          <a:xfrm>
            <a:off x="4259072" y="2926078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xmlns="" id="{D3EADB47-988B-114F-9107-7F4545728F93}"/>
              </a:ext>
            </a:extLst>
          </p:cNvPr>
          <p:cNvSpPr/>
          <p:nvPr/>
        </p:nvSpPr>
        <p:spPr>
          <a:xfrm>
            <a:off x="6214435" y="2926078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B2A8A05A-947F-8F47-8267-C98A41556340}"/>
              </a:ext>
            </a:extLst>
          </p:cNvPr>
          <p:cNvSpPr/>
          <p:nvPr/>
        </p:nvSpPr>
        <p:spPr>
          <a:xfrm>
            <a:off x="8169798" y="2926078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xmlns="" id="{A16E1397-0CEF-BA44-9BFA-CA271C951FD7}"/>
              </a:ext>
            </a:extLst>
          </p:cNvPr>
          <p:cNvSpPr/>
          <p:nvPr/>
        </p:nvSpPr>
        <p:spPr>
          <a:xfrm>
            <a:off x="10125161" y="2926078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04331A6D-9CCD-5E41-AC07-A0966A5E48C4}"/>
              </a:ext>
            </a:extLst>
          </p:cNvPr>
          <p:cNvSpPr/>
          <p:nvPr/>
        </p:nvSpPr>
        <p:spPr>
          <a:xfrm>
            <a:off x="348346" y="1663335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xmlns="" id="{19DAA5CC-EBC2-C043-92C8-31AAC257D0D1}"/>
              </a:ext>
            </a:extLst>
          </p:cNvPr>
          <p:cNvSpPr/>
          <p:nvPr/>
        </p:nvSpPr>
        <p:spPr>
          <a:xfrm>
            <a:off x="2303709" y="1663335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xmlns="" id="{A88C1716-361F-E84C-B465-D72A0EB8FB0A}"/>
              </a:ext>
            </a:extLst>
          </p:cNvPr>
          <p:cNvSpPr/>
          <p:nvPr/>
        </p:nvSpPr>
        <p:spPr>
          <a:xfrm>
            <a:off x="4259072" y="1663335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xmlns="" id="{6014ABF1-9A90-1A4F-9F6D-AAB9C6F1D648}"/>
              </a:ext>
            </a:extLst>
          </p:cNvPr>
          <p:cNvSpPr/>
          <p:nvPr/>
        </p:nvSpPr>
        <p:spPr>
          <a:xfrm>
            <a:off x="6214435" y="1663335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xmlns="" id="{3E81BEF6-AC94-9548-83AD-7184C9A8E8DC}"/>
              </a:ext>
            </a:extLst>
          </p:cNvPr>
          <p:cNvSpPr/>
          <p:nvPr/>
        </p:nvSpPr>
        <p:spPr>
          <a:xfrm>
            <a:off x="8169798" y="1663335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xmlns="" id="{E97A5E31-2FF8-2A46-BF3D-92CE57624918}"/>
              </a:ext>
            </a:extLst>
          </p:cNvPr>
          <p:cNvSpPr/>
          <p:nvPr/>
        </p:nvSpPr>
        <p:spPr>
          <a:xfrm>
            <a:off x="10125161" y="1663335"/>
            <a:ext cx="1779458" cy="108857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1" name="Picture 8" descr="HYUNDAI">
            <a:extLst>
              <a:ext uri="{FF2B5EF4-FFF2-40B4-BE49-F238E27FC236}">
                <a16:creationId xmlns:a16="http://schemas.microsoft.com/office/drawing/2014/main" xmlns="" id="{7421426F-E12E-FC44-8DF1-941BE3655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376" y="2113458"/>
            <a:ext cx="1311706" cy="22316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</p:pic>
      <p:pic>
        <p:nvPicPr>
          <p:cNvPr id="122" name="Рисунок 14">
            <a:extLst>
              <a:ext uri="{FF2B5EF4-FFF2-40B4-BE49-F238E27FC236}">
                <a16:creationId xmlns:a16="http://schemas.microsoft.com/office/drawing/2014/main" xmlns="" id="{52F6CB5D-84AE-B743-9185-26BA93689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349" y="2068140"/>
            <a:ext cx="1333648" cy="313800"/>
          </a:xfrm>
          <a:prstGeom prst="rect">
            <a:avLst/>
          </a:prstGeom>
        </p:spPr>
      </p:pic>
      <p:pic>
        <p:nvPicPr>
          <p:cNvPr id="123" name="Рисунок 22">
            <a:extLst>
              <a:ext uri="{FF2B5EF4-FFF2-40B4-BE49-F238E27FC236}">
                <a16:creationId xmlns:a16="http://schemas.microsoft.com/office/drawing/2014/main" xmlns="" id="{A64FE3CA-22A7-684D-8E6C-AE62C78263D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683" y="1981831"/>
            <a:ext cx="1235498" cy="486417"/>
          </a:xfrm>
          <a:prstGeom prst="rect">
            <a:avLst/>
          </a:prstGeom>
        </p:spPr>
      </p:pic>
      <p:pic>
        <p:nvPicPr>
          <p:cNvPr id="124" name="Рисунок 28">
            <a:extLst>
              <a:ext uri="{FF2B5EF4-FFF2-40B4-BE49-F238E27FC236}">
                <a16:creationId xmlns:a16="http://schemas.microsoft.com/office/drawing/2014/main" xmlns="" id="{E98FBE0D-2114-8845-A563-EC062A7CC27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251" y="2113458"/>
            <a:ext cx="1279825" cy="201116"/>
          </a:xfrm>
          <a:prstGeom prst="rect">
            <a:avLst/>
          </a:prstGeom>
        </p:spPr>
      </p:pic>
      <p:pic>
        <p:nvPicPr>
          <p:cNvPr id="125" name="Рисунок 30">
            <a:extLst>
              <a:ext uri="{FF2B5EF4-FFF2-40B4-BE49-F238E27FC236}">
                <a16:creationId xmlns:a16="http://schemas.microsoft.com/office/drawing/2014/main" xmlns="" id="{201DA7A7-3A72-5048-A30A-75310F2C71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8993" y="2095121"/>
            <a:ext cx="1237567" cy="286819"/>
          </a:xfrm>
          <a:prstGeom prst="rect">
            <a:avLst/>
          </a:prstGeom>
        </p:spPr>
      </p:pic>
      <p:pic>
        <p:nvPicPr>
          <p:cNvPr id="126" name="Рисунок 20">
            <a:extLst>
              <a:ext uri="{FF2B5EF4-FFF2-40B4-BE49-F238E27FC236}">
                <a16:creationId xmlns:a16="http://schemas.microsoft.com/office/drawing/2014/main" xmlns="" id="{97491617-CD89-0C45-BE00-3662C93012C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0261" y="1851982"/>
            <a:ext cx="1049257" cy="596940"/>
          </a:xfrm>
          <a:prstGeom prst="rect">
            <a:avLst/>
          </a:prstGeom>
        </p:spPr>
      </p:pic>
      <p:pic>
        <p:nvPicPr>
          <p:cNvPr id="127" name="Рисунок 21">
            <a:extLst>
              <a:ext uri="{FF2B5EF4-FFF2-40B4-BE49-F238E27FC236}">
                <a16:creationId xmlns:a16="http://schemas.microsoft.com/office/drawing/2014/main" xmlns="" id="{14E709F9-C412-2549-8847-5FE9254DEB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802" y="3343887"/>
            <a:ext cx="1080748" cy="281119"/>
          </a:xfrm>
          <a:prstGeom prst="rect">
            <a:avLst/>
          </a:prstGeom>
        </p:spPr>
      </p:pic>
      <p:pic>
        <p:nvPicPr>
          <p:cNvPr id="128" name="Рисунок 26">
            <a:extLst>
              <a:ext uri="{FF2B5EF4-FFF2-40B4-BE49-F238E27FC236}">
                <a16:creationId xmlns:a16="http://schemas.microsoft.com/office/drawing/2014/main" xmlns="" id="{0D0415E5-4DB1-A546-9718-074676A0C6F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2420" y="3235523"/>
            <a:ext cx="1294289" cy="442492"/>
          </a:xfrm>
          <a:prstGeom prst="rect">
            <a:avLst/>
          </a:prstGeom>
        </p:spPr>
      </p:pic>
      <p:pic>
        <p:nvPicPr>
          <p:cNvPr id="129" name="Рисунок 17">
            <a:extLst>
              <a:ext uri="{FF2B5EF4-FFF2-40B4-BE49-F238E27FC236}">
                <a16:creationId xmlns:a16="http://schemas.microsoft.com/office/drawing/2014/main" xmlns="" id="{ADB053F6-09E4-984D-9E6D-03CD9AE9EB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9228" y="3185247"/>
            <a:ext cx="1123641" cy="609432"/>
          </a:xfrm>
          <a:prstGeom prst="rect">
            <a:avLst/>
          </a:prstGeom>
        </p:spPr>
      </p:pic>
      <p:pic>
        <p:nvPicPr>
          <p:cNvPr id="130" name="Picture 31">
            <a:extLst>
              <a:ext uri="{FF2B5EF4-FFF2-40B4-BE49-F238E27FC236}">
                <a16:creationId xmlns:a16="http://schemas.microsoft.com/office/drawing/2014/main" xmlns="" id="{0E47DF0D-5F75-0D45-BFB2-F3B156463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1669" y="3256436"/>
            <a:ext cx="1279825" cy="46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6" descr="Картинки по запросу гуп «водоканал санкт-петербурга»">
            <a:extLst>
              <a:ext uri="{FF2B5EF4-FFF2-40B4-BE49-F238E27FC236}">
                <a16:creationId xmlns:a16="http://schemas.microsoft.com/office/drawing/2014/main" xmlns="" id="{8CCA381D-3A94-384D-8582-04E3A888B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14317" y="3240863"/>
            <a:ext cx="1096281" cy="52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Рисунок 19">
            <a:extLst>
              <a:ext uri="{FF2B5EF4-FFF2-40B4-BE49-F238E27FC236}">
                <a16:creationId xmlns:a16="http://schemas.microsoft.com/office/drawing/2014/main" xmlns="" id="{5C9DD28B-AF59-A548-BDDF-CC439768A7B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7090" y="3071743"/>
            <a:ext cx="1173198" cy="836170"/>
          </a:xfrm>
          <a:prstGeom prst="rect">
            <a:avLst/>
          </a:prstGeom>
        </p:spPr>
      </p:pic>
      <p:pic>
        <p:nvPicPr>
          <p:cNvPr id="133" name="Рисунок 27">
            <a:extLst>
              <a:ext uri="{FF2B5EF4-FFF2-40B4-BE49-F238E27FC236}">
                <a16:creationId xmlns:a16="http://schemas.microsoft.com/office/drawing/2014/main" xmlns="" id="{E60B8AA2-8B1D-434F-AC93-4C4026A042D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731" y="4406536"/>
            <a:ext cx="748137" cy="644436"/>
          </a:xfrm>
          <a:prstGeom prst="rect">
            <a:avLst/>
          </a:prstGeom>
        </p:spPr>
      </p:pic>
      <p:pic>
        <p:nvPicPr>
          <p:cNvPr id="134" name="Рисунок 24">
            <a:extLst>
              <a:ext uri="{FF2B5EF4-FFF2-40B4-BE49-F238E27FC236}">
                <a16:creationId xmlns:a16="http://schemas.microsoft.com/office/drawing/2014/main" xmlns="" id="{C80947A8-1C7F-144E-A267-0061DBD2F16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543" y="4499268"/>
            <a:ext cx="987892" cy="455949"/>
          </a:xfrm>
          <a:prstGeom prst="rect">
            <a:avLst/>
          </a:prstGeom>
        </p:spPr>
      </p:pic>
      <p:pic>
        <p:nvPicPr>
          <p:cNvPr id="135" name="Рисунок 32">
            <a:extLst>
              <a:ext uri="{FF2B5EF4-FFF2-40B4-BE49-F238E27FC236}">
                <a16:creationId xmlns:a16="http://schemas.microsoft.com/office/drawing/2014/main" xmlns="" id="{D6BCAF26-B71E-E64C-A595-52E163A94F14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953" y="4247384"/>
            <a:ext cx="1070035" cy="959412"/>
          </a:xfrm>
          <a:prstGeom prst="rect">
            <a:avLst/>
          </a:prstGeom>
        </p:spPr>
      </p:pic>
      <p:pic>
        <p:nvPicPr>
          <p:cNvPr id="136" name="Рисунок 25">
            <a:extLst>
              <a:ext uri="{FF2B5EF4-FFF2-40B4-BE49-F238E27FC236}">
                <a16:creationId xmlns:a16="http://schemas.microsoft.com/office/drawing/2014/main" xmlns="" id="{65582232-B454-BA41-A866-D4E0C525853F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255" y="4510647"/>
            <a:ext cx="1416042" cy="444182"/>
          </a:xfrm>
          <a:prstGeom prst="rect">
            <a:avLst/>
          </a:prstGeom>
        </p:spPr>
      </p:pic>
      <p:pic>
        <p:nvPicPr>
          <p:cNvPr id="137" name="Рисунок 23">
            <a:extLst>
              <a:ext uri="{FF2B5EF4-FFF2-40B4-BE49-F238E27FC236}">
                <a16:creationId xmlns:a16="http://schemas.microsoft.com/office/drawing/2014/main" xmlns="" id="{D09CDADA-B333-D742-9C99-6EDD0168CA40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8736493" y="4338812"/>
            <a:ext cx="651343" cy="703451"/>
          </a:xfrm>
          <a:prstGeom prst="rect">
            <a:avLst/>
          </a:prstGeom>
        </p:spPr>
      </p:pic>
      <p:pic>
        <p:nvPicPr>
          <p:cNvPr id="138" name="Рисунок 15">
            <a:extLst>
              <a:ext uri="{FF2B5EF4-FFF2-40B4-BE49-F238E27FC236}">
                <a16:creationId xmlns:a16="http://schemas.microsoft.com/office/drawing/2014/main" xmlns="" id="{AC3517F5-A370-F744-A981-5DDA7D392480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0720" y="4381871"/>
            <a:ext cx="640422" cy="618007"/>
          </a:xfrm>
          <a:prstGeom prst="rect">
            <a:avLst/>
          </a:prstGeom>
        </p:spPr>
      </p:pic>
      <p:pic>
        <p:nvPicPr>
          <p:cNvPr id="139" name="Рисунок 18">
            <a:extLst>
              <a:ext uri="{FF2B5EF4-FFF2-40B4-BE49-F238E27FC236}">
                <a16:creationId xmlns:a16="http://schemas.microsoft.com/office/drawing/2014/main" xmlns="" id="{76FD90A0-3BB4-A144-B633-A2A816B0D3D5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105" y="5664012"/>
            <a:ext cx="844941" cy="603528"/>
          </a:xfrm>
          <a:prstGeom prst="rect">
            <a:avLst/>
          </a:prstGeom>
        </p:spPr>
      </p:pic>
      <p:pic>
        <p:nvPicPr>
          <p:cNvPr id="140" name="Рисунок 29">
            <a:extLst>
              <a:ext uri="{FF2B5EF4-FFF2-40B4-BE49-F238E27FC236}">
                <a16:creationId xmlns:a16="http://schemas.microsoft.com/office/drawing/2014/main" xmlns="" id="{394B87B0-C610-0543-BA8F-B5658E436AD1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0342" y="5577570"/>
            <a:ext cx="575669" cy="762990"/>
          </a:xfrm>
          <a:prstGeom prst="rect">
            <a:avLst/>
          </a:prstGeom>
        </p:spPr>
      </p:pic>
      <p:pic>
        <p:nvPicPr>
          <p:cNvPr id="141" name="Рисунок 16">
            <a:extLst>
              <a:ext uri="{FF2B5EF4-FFF2-40B4-BE49-F238E27FC236}">
                <a16:creationId xmlns:a16="http://schemas.microsoft.com/office/drawing/2014/main" xmlns="" id="{EF6E6D48-A6A7-744F-8215-AC5E93D68F2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723" y="5583450"/>
            <a:ext cx="554717" cy="754779"/>
          </a:xfrm>
          <a:prstGeom prst="rect">
            <a:avLst/>
          </a:prstGeom>
        </p:spPr>
      </p:pic>
      <p:pic>
        <p:nvPicPr>
          <p:cNvPr id="142" name="Рисунок 31">
            <a:extLst>
              <a:ext uri="{FF2B5EF4-FFF2-40B4-BE49-F238E27FC236}">
                <a16:creationId xmlns:a16="http://schemas.microsoft.com/office/drawing/2014/main" xmlns="" id="{0969D264-5772-7740-910B-F8B620CA5F34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204" y="5602644"/>
            <a:ext cx="705791" cy="697321"/>
          </a:xfrm>
          <a:prstGeom prst="rect">
            <a:avLst/>
          </a:prstGeom>
        </p:spPr>
      </p:pic>
      <p:sp>
        <p:nvSpPr>
          <p:cNvPr id="143" name="Rectangle 142">
            <a:extLst>
              <a:ext uri="{FF2B5EF4-FFF2-40B4-BE49-F238E27FC236}">
                <a16:creationId xmlns:a16="http://schemas.microsoft.com/office/drawing/2014/main" xmlns="" id="{4A4DB820-5B95-3B4A-9DB7-3CBA51518E60}"/>
              </a:ext>
            </a:extLst>
          </p:cNvPr>
          <p:cNvSpPr/>
          <p:nvPr/>
        </p:nvSpPr>
        <p:spPr>
          <a:xfrm>
            <a:off x="8159930" y="5434148"/>
            <a:ext cx="3753395" cy="10885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xmlns="" id="{E4399C9C-3372-F94F-8897-2D8A222E6B2F}"/>
              </a:ext>
            </a:extLst>
          </p:cNvPr>
          <p:cNvSpPr/>
          <p:nvPr/>
        </p:nvSpPr>
        <p:spPr>
          <a:xfrm>
            <a:off x="8334103" y="5571599"/>
            <a:ext cx="158641" cy="15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xmlns="" id="{2335ED1D-3BDE-7549-9AC3-8C2A6BEC184E}"/>
              </a:ext>
            </a:extLst>
          </p:cNvPr>
          <p:cNvSpPr/>
          <p:nvPr/>
        </p:nvSpPr>
        <p:spPr>
          <a:xfrm>
            <a:off x="8694694" y="5571599"/>
            <a:ext cx="158641" cy="15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xmlns="" id="{6CB2F662-CB0A-AB41-8BA4-77756292B819}"/>
              </a:ext>
            </a:extLst>
          </p:cNvPr>
          <p:cNvSpPr/>
          <p:nvPr/>
        </p:nvSpPr>
        <p:spPr>
          <a:xfrm>
            <a:off x="9055285" y="5571599"/>
            <a:ext cx="158641" cy="15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xmlns="" id="{03949CC2-56CC-F045-8F3A-69C8AE85A0EF}"/>
              </a:ext>
            </a:extLst>
          </p:cNvPr>
          <p:cNvSpPr/>
          <p:nvPr/>
        </p:nvSpPr>
        <p:spPr>
          <a:xfrm>
            <a:off x="9415876" y="5571599"/>
            <a:ext cx="158641" cy="15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xmlns="" id="{8F1A0508-22D2-5D48-9DAA-81F818423AAD}"/>
              </a:ext>
            </a:extLst>
          </p:cNvPr>
          <p:cNvSpPr/>
          <p:nvPr/>
        </p:nvSpPr>
        <p:spPr>
          <a:xfrm>
            <a:off x="9776467" y="5571599"/>
            <a:ext cx="158641" cy="15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178ED62-BFCC-4D46-ABF8-0EE5583B00DB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126" y="5599611"/>
            <a:ext cx="711926" cy="7119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C8EF9B-1DB2-8547-B954-3612E2A35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НАШИ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УЧАСТНИКИ</a:t>
            </a:r>
          </a:p>
        </p:txBody>
      </p:sp>
    </p:spTree>
    <p:extLst>
      <p:ext uri="{BB962C8B-B14F-4D97-AF65-F5344CB8AC3E}">
        <p14:creationId xmlns:p14="http://schemas.microsoft.com/office/powerpoint/2010/main" val="3996128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5EC901D-5F85-CC41-8512-A304660C6814}"/>
              </a:ext>
            </a:extLst>
          </p:cNvPr>
          <p:cNvSpPr/>
          <p:nvPr/>
        </p:nvSpPr>
        <p:spPr>
          <a:xfrm rot="10800000" flipV="1">
            <a:off x="345742" y="1776758"/>
            <a:ext cx="11500817" cy="574134"/>
          </a:xfrm>
          <a:prstGeom prst="rect">
            <a:avLst/>
          </a:prstGeom>
          <a:solidFill>
            <a:srgbClr val="0C3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0355" marR="511809" algn="ctr">
              <a:lnSpc>
                <a:spcPct val="101600"/>
              </a:lnSpc>
            </a:pPr>
            <a:r>
              <a:rPr lang="ru-RU" sz="2000" b="1" dirty="0">
                <a:solidFill>
                  <a:schemeClr val="bg1"/>
                </a:solidFill>
                <a:latin typeface="Proxima Nova" panose="02000506030000020004" pitchFamily="2" charset="0"/>
                <a:cs typeface="Arial" panose="020B0604020202020204" pitchFamily="34" charset="0"/>
              </a:rPr>
              <a:t>СЕВЕРСКИЙ ТРУБНЫЙ ЗАВОД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730373-8756-4D40-899B-D3AE670BC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-35" r="-50000" b="35"/>
          <a:stretch/>
        </p:blipFill>
        <p:spPr>
          <a:xfrm>
            <a:off x="345741" y="2630223"/>
            <a:ext cx="11500511" cy="38787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A1C4A01-3DC9-2C49-9858-E0F82690D675}"/>
              </a:ext>
            </a:extLst>
          </p:cNvPr>
          <p:cNvSpPr/>
          <p:nvPr/>
        </p:nvSpPr>
        <p:spPr>
          <a:xfrm>
            <a:off x="670985" y="2744633"/>
            <a:ext cx="5244394" cy="36498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РЕАЛИЗОВАНО</a:t>
            </a:r>
            <a:b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85 </a:t>
            </a:r>
            <a:r>
              <a:rPr lang="en-US" sz="4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KAIDZEN-</a:t>
            </a:r>
            <a: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УЛУЧШЕНИЙ</a:t>
            </a:r>
            <a:br>
              <a:rPr lang="ru-RU" sz="4000" b="1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</a:br>
            <a:r>
              <a:rPr lang="ru-RU" sz="2800" dirty="0">
                <a:solidFill>
                  <a:schemeClr val="bg1"/>
                </a:solidFill>
                <a:latin typeface="Proxima Nova" panose="02000506030000020004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с экономическим эффектом в 450 млн. руб.</a:t>
            </a:r>
            <a:endParaRPr lang="ru-RU" sz="4000" dirty="0">
              <a:solidFill>
                <a:schemeClr val="bg1"/>
              </a:solidFill>
              <a:latin typeface="Proxima Nova" panose="02000506030000020004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</p:txBody>
      </p:sp>
      <p:pic>
        <p:nvPicPr>
          <p:cNvPr id="13" name="Picture 2" descr="ÐÐ°ÑÑÐ¸Ð½ÐºÐ¸ Ð¿Ð¾ Ð·Ð°Ð¿ÑÐ¾ÑÑ ÑÐµÐ²ÐµÑÑÐºÐ¸Ð¹ ÑÑÑÐ±Ð½ÑÐ¹ Ð·Ð°Ð²Ð¾Ð´">
            <a:extLst>
              <a:ext uri="{FF2B5EF4-FFF2-40B4-BE49-F238E27FC236}">
                <a16:creationId xmlns:a16="http://schemas.microsoft.com/office/drawing/2014/main" xmlns="" id="{100D8A8D-570A-094F-B0C4-F11EF6B847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8" r="2790" b="334"/>
          <a:stretch/>
        </p:blipFill>
        <p:spPr bwMode="auto">
          <a:xfrm>
            <a:off x="6095996" y="2630222"/>
            <a:ext cx="5750256" cy="387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0EDC48-9A02-C44F-8B97-200F4D8D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КЕЙСЫ УСПЕШНЫХ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30051748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3242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3479</TotalTime>
  <Words>5862</Words>
  <Application>Microsoft Office PowerPoint</Application>
  <PresentationFormat>Произвольный</PresentationFormat>
  <Paragraphs>1017</Paragraphs>
  <Slides>78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94" baseType="lpstr">
      <vt:lpstr>Arial</vt:lpstr>
      <vt:lpstr>Proxima Nova Medium</vt:lpstr>
      <vt:lpstr>Wingdings</vt:lpstr>
      <vt:lpstr>Microsoft Sans Serif</vt:lpstr>
      <vt:lpstr>Proxima Nova</vt:lpstr>
      <vt:lpstr>Times New Roman</vt:lpstr>
      <vt:lpstr>Helvetica Neue Thin</vt:lpstr>
      <vt:lpstr>Proxima Nova Light</vt:lpstr>
      <vt:lpstr>Verdana</vt:lpstr>
      <vt:lpstr>Source Sans Pro</vt:lpstr>
      <vt:lpstr>Open Sans</vt:lpstr>
      <vt:lpstr>Calibri</vt:lpstr>
      <vt:lpstr>Symbol</vt:lpstr>
      <vt:lpstr>Helvetica Neue</vt:lpstr>
      <vt:lpstr>Proxima Nova Semibold</vt:lpstr>
      <vt:lpstr>Тема Office</vt:lpstr>
      <vt:lpstr>Презентация PowerPoint</vt:lpstr>
      <vt:lpstr>ПРЕИМУЩЕСТВА УЧАСТИЯ ОРГАНИЗАЦИЙ В КОНКУРСЕ</vt:lpstr>
      <vt:lpstr>ПРЕМИЯ ДЕМИНГА (1951 год)</vt:lpstr>
      <vt:lpstr>НАЦИОНАЛЬНАЯ ПРЕМИЯ КАЧЕСТВА МАЛКОЛЬМА БОЛДРИДЖА (США, 1987 год)</vt:lpstr>
      <vt:lpstr>ГЛОБАЛЬНАЯ ПРЕМИЯ  EFQM (1991 год)</vt:lpstr>
      <vt:lpstr>ПРЕМИЯ ПРАВИТЕЛЬСТВА РФ В ОБЛАСТИ КАЧЕСТВА</vt:lpstr>
      <vt:lpstr>ПРЕМИЯ ПРАВИТЕЛЬСТВА РФ В ОБЛАСТИ КАЧЕСТВА</vt:lpstr>
      <vt:lpstr>НАШИ УЧАСТНИКИ</vt:lpstr>
      <vt:lpstr>КЕЙСЫ УСПЕШНЫХ ОРГАНИЗАЦИЙ</vt:lpstr>
      <vt:lpstr>КЕЙСЫ УСПЕШНЫХ ОРГАНИЗАЦИЙ</vt:lpstr>
      <vt:lpstr>КЕЙСЫ УСПЕШНЫХ ОРГАНИЗАЦИЙ</vt:lpstr>
      <vt:lpstr>КЕЙСЫ УСПЕШНЫХ ОРГАНИЗАЦИЙ</vt:lpstr>
      <vt:lpstr>Презентация PowerPoint</vt:lpstr>
      <vt:lpstr>ЭКСПЕРТНЫЙ ПУЛ</vt:lpstr>
      <vt:lpstr>ЭКСПЕРТНЫЙ ПУЛ</vt:lpstr>
      <vt:lpstr>ОБЛАСТИ КОМПЕТЕНТНОСТИ И ОПЫТА ЭКСПЕРТОВ</vt:lpstr>
      <vt:lpstr>СОСТАВ СОВЕТА</vt:lpstr>
      <vt:lpstr>ФУНДАМЕНТАЛЬНЫЕ КОНЦЕПЦИИ СОВЕРШЕНСТВА</vt:lpstr>
      <vt:lpstr>Презентация PowerPoint</vt:lpstr>
      <vt:lpstr>МОДЕЛЬ ПРЕМИИ ПРАВИТЕЛЬСТВА РФ В ОБЛАСТИ КАЧЕСТВА</vt:lpstr>
      <vt:lpstr>КРИТЕРИИ МОДЕЛИ КОНКУРСА</vt:lpstr>
      <vt:lpstr>1А. Лидеры разрабатывают миссию, видение, ценности и этику и сами являются примером в их реализации</vt:lpstr>
      <vt:lpstr>1Б. Лидеры разрабатывают, внедряют, анализируют систему менеджмента организации и результаты ее деятельности, обеспечивая ее непрерывное совершенствование </vt:lpstr>
      <vt:lpstr>1В. Лидеры взаимодействуют с внешними заинтересованными сторонами</vt:lpstr>
      <vt:lpstr>1Г. Лидеры, вовлекая персонал, укрепляют культуру делового совершенства организации </vt:lpstr>
      <vt:lpstr>1Д. Лидеры обеспечивают гибкость организации и эффективно управляют изменениями</vt:lpstr>
      <vt:lpstr>КРИТЕРИИ МОДЕЛИ КОНКУРСА</vt:lpstr>
      <vt:lpstr>2А. Политика и стратегия основываются на понимании потребностей и ожиданий заинтересованных сторон, а также внешнего окружения</vt:lpstr>
      <vt:lpstr>2Б. Политика и стратегия основываются на понимании внутренней деятельности и возможностей организации</vt:lpstr>
      <vt:lpstr>2В. Политика и стратегия разрабатываются, пересматриваются и актуализируются</vt:lpstr>
      <vt:lpstr>2Г. Политика и стратегия доводятся до заинтересованных сторон, реализуются и контролируются</vt:lpstr>
      <vt:lpstr>КРИТЕРИИ МОДЕЛИ КОНКУРСА</vt:lpstr>
      <vt:lpstr>3А. Планы в области персонала поддерживают стратегию организации</vt:lpstr>
      <vt:lpstr>3Б. Знания и способности персонала развиваются</vt:lpstr>
      <vt:lpstr>3В. Деятельность персонала координируется, он вовлечен в процессы организации и наделен соответствующими полномочиями  </vt:lpstr>
      <vt:lpstr>3Г. В организации налажен эффективный диалог  с персоналом</vt:lpstr>
      <vt:lpstr>3Д. Персонал ценят, награждают и заботятся о нем</vt:lpstr>
      <vt:lpstr>КРИТЕРИИ МОДЕЛИ КОНКУРСА</vt:lpstr>
      <vt:lpstr>4А. Управление отношениями с партнерами  и поставщиками проводится на взаимовыгодной основе </vt:lpstr>
      <vt:lpstr>4Б. Управление финансами осуществляется в целях обеспечения решения задач устойчивого развития </vt:lpstr>
      <vt:lpstr>4В. Управление зданиями, оборудованием, материалами и природными ресурсами с позиций устойчивого развития </vt:lpstr>
      <vt:lpstr>4Г. Управление технологиями проводится для реализации стратегии развития организации</vt:lpstr>
      <vt:lpstr>4Д. Управление знаниями и информацией проводится с использованием современных научных достижений для поддержания эффективного принятия решений и развития возможностей организации</vt:lpstr>
      <vt:lpstr>КРИТЕРИИ МОДЕЛИ КОНКУРСА</vt:lpstr>
      <vt:lpstr>5А. Осуществляется всесторонний менеджмент процессов для создания добавленной ценности для заинтересованных сторон </vt:lpstr>
      <vt:lpstr>5Б. Продукция и услуги разрабатываются на основе ожиданий потребителей</vt:lpstr>
      <vt:lpstr>5В. Проводится эффективный маркетинг и продвижение продукции и услуг</vt:lpstr>
      <vt:lpstr>5Г. Производство и поставка продукции и услуг осуществляется  в управляемых условиях</vt:lpstr>
      <vt:lpstr>5Д. Отношения с потребителями управляются и улучшаются</vt:lpstr>
      <vt:lpstr>КРИТЕРИИ МОДЕЛИ КОНКУРСА</vt:lpstr>
      <vt:lpstr>КРИТЕРИИ  МОДЕЛИ КОНКУРСА</vt:lpstr>
      <vt:lpstr>6А. Результаты восприятия качества потребителями продукции и услуг организации </vt:lpstr>
      <vt:lpstr>6Б. Результаты деятельности организации по повышению удовлетворенности потребителей</vt:lpstr>
      <vt:lpstr>КРИТЕРИИ  МОДЕЛИ КОНКУРСА</vt:lpstr>
      <vt:lpstr>7А. Результаты восприятия персоналом организации </vt:lpstr>
      <vt:lpstr>7Б. Результаты деятельности организации в отношении персонала</vt:lpstr>
      <vt:lpstr>КРИТЕРИИ  МОДЕЛИ КОНКУРСА</vt:lpstr>
      <vt:lpstr>8А. Результаты восприятия обществом деятельности организации </vt:lpstr>
      <vt:lpstr>8Б. Результаты деятельности организации для общества</vt:lpstr>
      <vt:lpstr>КРИТЕРИИ  МОДЕЛИ КОНКУРСА</vt:lpstr>
      <vt:lpstr>9А. Ключевые результаты деятельности</vt:lpstr>
      <vt:lpstr>9Б. Результаты индикаторы деятельности</vt:lpstr>
      <vt:lpstr>ЭЛЕМЕНТЫ ОЦЕНКИ КРИТЕРИЕВ</vt:lpstr>
      <vt:lpstr>ТАБЛИЦА 1 НАЧАЛО</vt:lpstr>
      <vt:lpstr>ТАБЛИЦА 1 ПРОДОЛЖЕНИЕ</vt:lpstr>
      <vt:lpstr>ТАБЛИЦА 2 НАЧАЛО</vt:lpstr>
      <vt:lpstr>ТАБЛИЦА 2 ПРОДОЛЖЕНИЕ</vt:lpstr>
      <vt:lpstr>ФУНДАМЕНТАЛЬНЫЕ КОНЦЕПЦИИ СОВЕРШЕНСТВА И КРИТЕРИИ ОЦЕНКИ СЛЕДОВАНИЯ ИМ</vt:lpstr>
      <vt:lpstr>ЛОГИКА RADAR</vt:lpstr>
      <vt:lpstr>ПОРЯДОК ПРОВЕДЕНИЯ ОЦЕНКИ</vt:lpstr>
      <vt:lpstr>ОТЧЕТ О САМООЦЕНКЕ</vt:lpstr>
      <vt:lpstr>ОСНОВНЫЕ УСЛОВИЯ УЧАСТИЯ В КОНКУРСЕ</vt:lpstr>
      <vt:lpstr>ОСНОВНЫЕ ЭТАПЫ ПРОВЕДЕНИЯ КОНКУРСА</vt:lpstr>
      <vt:lpstr>ПОДАЧА ЗАЯВКИ НА УЧАСТИЕ В КОНКУРСЕ</vt:lpstr>
      <vt:lpstr>ЧТО ДАЕТ УЧАСТИЕ В КОНКУРСЕ?</vt:lpstr>
      <vt:lpstr>ИНФОРМАЦИОННЫЙ ПОРТАЛ  «PROКАЧЕСТВО»</vt:lpstr>
      <vt:lpstr>НАШИ СПЕЦИАЛИСТЫ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Фазылов Руслан</dc:creator>
  <cp:lastModifiedBy>Degtyarev_FL</cp:lastModifiedBy>
  <cp:revision>376</cp:revision>
  <dcterms:created xsi:type="dcterms:W3CDTF">2018-03-26T11:46:46Z</dcterms:created>
  <dcterms:modified xsi:type="dcterms:W3CDTF">2019-12-06T05:05:18Z</dcterms:modified>
</cp:coreProperties>
</file>